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50"/>
  </p:notesMasterIdLst>
  <p:sldIdLst>
    <p:sldId id="257" r:id="rId2"/>
    <p:sldId id="311" r:id="rId3"/>
    <p:sldId id="1188" r:id="rId4"/>
    <p:sldId id="1119" r:id="rId5"/>
    <p:sldId id="1123" r:id="rId6"/>
    <p:sldId id="1299" r:id="rId7"/>
    <p:sldId id="1124" r:id="rId8"/>
    <p:sldId id="1189" r:id="rId9"/>
    <p:sldId id="1074" r:id="rId10"/>
    <p:sldId id="1190" r:id="rId11"/>
    <p:sldId id="1191" r:id="rId12"/>
    <p:sldId id="1192" r:id="rId13"/>
    <p:sldId id="1193" r:id="rId14"/>
    <p:sldId id="1382" r:id="rId15"/>
    <p:sldId id="1383" r:id="rId16"/>
    <p:sldId id="1388" r:id="rId17"/>
    <p:sldId id="1384" r:id="rId18"/>
    <p:sldId id="1385" r:id="rId19"/>
    <p:sldId id="1386" r:id="rId20"/>
    <p:sldId id="1387" r:id="rId21"/>
    <p:sldId id="1331" r:id="rId22"/>
    <p:sldId id="1369" r:id="rId23"/>
    <p:sldId id="1334" r:id="rId24"/>
    <p:sldId id="1333" r:id="rId25"/>
    <p:sldId id="1335" r:id="rId26"/>
    <p:sldId id="1336" r:id="rId27"/>
    <p:sldId id="1337" r:id="rId28"/>
    <p:sldId id="1338" r:id="rId29"/>
    <p:sldId id="1339" r:id="rId30"/>
    <p:sldId id="1340" r:id="rId31"/>
    <p:sldId id="1341" r:id="rId32"/>
    <p:sldId id="1342" r:id="rId33"/>
    <p:sldId id="1343" r:id="rId34"/>
    <p:sldId id="1375" r:id="rId35"/>
    <p:sldId id="1344" r:id="rId36"/>
    <p:sldId id="1345" r:id="rId37"/>
    <p:sldId id="1346" r:id="rId38"/>
    <p:sldId id="1347" r:id="rId39"/>
    <p:sldId id="1348" r:id="rId40"/>
    <p:sldId id="1349" r:id="rId41"/>
    <p:sldId id="1350" r:id="rId42"/>
    <p:sldId id="1351" r:id="rId43"/>
    <p:sldId id="1352" r:id="rId44"/>
    <p:sldId id="1353" r:id="rId45"/>
    <p:sldId id="1354" r:id="rId46"/>
    <p:sldId id="1317" r:id="rId47"/>
    <p:sldId id="1371" r:id="rId48"/>
    <p:sldId id="1372" r:id="rId49"/>
  </p:sldIdLst>
  <p:sldSz cx="10080625" cy="7559675"/>
  <p:notesSz cx="7772400" cy="10058400"/>
  <p:defaultTex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318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6477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8636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0795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00000"/>
    <a:srgbClr val="2C7C9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5072" autoAdjust="0"/>
  </p:normalViewPr>
  <p:slideViewPr>
    <p:cSldViewPr>
      <p:cViewPr varScale="1">
        <p:scale>
          <a:sx n="105" d="100"/>
          <a:sy n="105" d="100"/>
        </p:scale>
        <p:origin x="1000" y="192"/>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451758-5AE7-494A-8714-068AF0A22AD4}" type="doc">
      <dgm:prSet loTypeId="urn:microsoft.com/office/officeart/2005/8/layout/default#7" loCatId="list" qsTypeId="urn:microsoft.com/office/officeart/2005/8/quickstyle/simple1" qsCatId="simple" csTypeId="urn:microsoft.com/office/officeart/2005/8/colors/accent6_3" csCatId="accent6" phldr="1"/>
      <dgm:spPr/>
      <dgm:t>
        <a:bodyPr/>
        <a:lstStyle/>
        <a:p>
          <a:endParaRPr lang="en-US"/>
        </a:p>
      </dgm:t>
    </dgm:pt>
    <dgm:pt modelId="{416481F1-E0AD-4503-8BF2-3D189EDAED98}">
      <dgm:prSet phldrT="[Text]"/>
      <dgm:spPr/>
      <dgm:t>
        <a:bodyPr/>
        <a:lstStyle/>
        <a:p>
          <a:r>
            <a:rPr lang="en-US" dirty="0"/>
            <a:t>EXTORTION</a:t>
          </a:r>
        </a:p>
      </dgm:t>
    </dgm:pt>
    <dgm:pt modelId="{E35CE8BE-D4DE-4C31-A4F8-713D1F78643D}" type="parTrans" cxnId="{43FACD17-BFE3-4E6C-BC35-6F50D2B31F89}">
      <dgm:prSet/>
      <dgm:spPr/>
      <dgm:t>
        <a:bodyPr/>
        <a:lstStyle/>
        <a:p>
          <a:endParaRPr lang="en-US"/>
        </a:p>
      </dgm:t>
    </dgm:pt>
    <dgm:pt modelId="{01D7FBEF-7EF6-4442-9864-F10419830BAE}" type="sibTrans" cxnId="{43FACD17-BFE3-4E6C-BC35-6F50D2B31F89}">
      <dgm:prSet/>
      <dgm:spPr/>
      <dgm:t>
        <a:bodyPr/>
        <a:lstStyle/>
        <a:p>
          <a:endParaRPr lang="en-US"/>
        </a:p>
      </dgm:t>
    </dgm:pt>
    <dgm:pt modelId="{14EF20F6-E72D-423A-8DA6-0BCE3FDBC660}">
      <dgm:prSet phldrT="[Text]"/>
      <dgm:spPr/>
      <dgm:t>
        <a:bodyPr/>
        <a:lstStyle/>
        <a:p>
          <a:r>
            <a:rPr lang="en-US" dirty="0"/>
            <a:t>ESPIONAGE</a:t>
          </a:r>
        </a:p>
      </dgm:t>
    </dgm:pt>
    <dgm:pt modelId="{56179665-A87D-4B93-ACF3-7EA286942637}" type="parTrans" cxnId="{9674BE41-5E27-457A-9124-DE693E9BFD88}">
      <dgm:prSet/>
      <dgm:spPr/>
      <dgm:t>
        <a:bodyPr/>
        <a:lstStyle/>
        <a:p>
          <a:endParaRPr lang="en-US"/>
        </a:p>
      </dgm:t>
    </dgm:pt>
    <dgm:pt modelId="{DB7BBB96-F99D-4CF9-A4D5-963800C3A3E4}" type="sibTrans" cxnId="{9674BE41-5E27-457A-9124-DE693E9BFD88}">
      <dgm:prSet/>
      <dgm:spPr/>
      <dgm:t>
        <a:bodyPr/>
        <a:lstStyle/>
        <a:p>
          <a:endParaRPr lang="en-US"/>
        </a:p>
      </dgm:t>
    </dgm:pt>
    <dgm:pt modelId="{C755E089-D99A-433A-9AEB-4E83E97D7CDD}">
      <dgm:prSet phldrT="[Text]"/>
      <dgm:spPr/>
      <dgm:t>
        <a:bodyPr/>
        <a:lstStyle/>
        <a:p>
          <a:r>
            <a:rPr lang="en-US" dirty="0"/>
            <a:t>CYBERWARFARE</a:t>
          </a:r>
        </a:p>
      </dgm:t>
    </dgm:pt>
    <dgm:pt modelId="{5EFB80E3-1664-4D9B-B86F-8C31273A902C}" type="parTrans" cxnId="{B3FD2062-D71B-4060-84B4-D9571D8983FA}">
      <dgm:prSet/>
      <dgm:spPr/>
      <dgm:t>
        <a:bodyPr/>
        <a:lstStyle/>
        <a:p>
          <a:endParaRPr lang="en-US"/>
        </a:p>
      </dgm:t>
    </dgm:pt>
    <dgm:pt modelId="{668A5420-CE25-40A6-89F5-737AF7A63EDD}" type="sibTrans" cxnId="{B3FD2062-D71B-4060-84B4-D9571D8983FA}">
      <dgm:prSet/>
      <dgm:spPr/>
      <dgm:t>
        <a:bodyPr/>
        <a:lstStyle/>
        <a:p>
          <a:endParaRPr lang="en-US"/>
        </a:p>
      </dgm:t>
    </dgm:pt>
    <dgm:pt modelId="{5898E3D6-D5C1-44B9-A267-73DA6BA8E0DC}">
      <dgm:prSet phldrT="[Text]"/>
      <dgm:spPr/>
      <dgm:t>
        <a:bodyPr/>
        <a:lstStyle/>
        <a:p>
          <a:r>
            <a:rPr lang="en-US" dirty="0"/>
            <a:t>TERRORISM</a:t>
          </a:r>
        </a:p>
      </dgm:t>
    </dgm:pt>
    <dgm:pt modelId="{E88DC83F-BF55-412F-BE0F-0265F376264F}" type="parTrans" cxnId="{75046DAA-57FA-41FA-A4A8-5816D32B4125}">
      <dgm:prSet/>
      <dgm:spPr/>
      <dgm:t>
        <a:bodyPr/>
        <a:lstStyle/>
        <a:p>
          <a:endParaRPr lang="en-US"/>
        </a:p>
      </dgm:t>
    </dgm:pt>
    <dgm:pt modelId="{EE9675A2-AA59-4C02-A678-DB57F81DB47B}" type="sibTrans" cxnId="{75046DAA-57FA-41FA-A4A8-5816D32B4125}">
      <dgm:prSet/>
      <dgm:spPr/>
      <dgm:t>
        <a:bodyPr/>
        <a:lstStyle/>
        <a:p>
          <a:endParaRPr lang="en-US"/>
        </a:p>
      </dgm:t>
    </dgm:pt>
    <dgm:pt modelId="{BF83E180-07A8-4644-A68D-23567EE0E5D9}">
      <dgm:prSet phldrT="[Text]"/>
      <dgm:spPr/>
      <dgm:t>
        <a:bodyPr/>
        <a:lstStyle/>
        <a:p>
          <a:r>
            <a:rPr lang="en-US" dirty="0"/>
            <a:t>PRANKSTERS</a:t>
          </a:r>
        </a:p>
      </dgm:t>
    </dgm:pt>
    <dgm:pt modelId="{AE619557-005F-4699-BB61-D4D861962421}" type="parTrans" cxnId="{1BA3A55E-57EB-4535-B3FF-898D40260717}">
      <dgm:prSet/>
      <dgm:spPr/>
      <dgm:t>
        <a:bodyPr/>
        <a:lstStyle/>
        <a:p>
          <a:endParaRPr lang="en-US"/>
        </a:p>
      </dgm:t>
    </dgm:pt>
    <dgm:pt modelId="{9D8DDAF0-32B4-4CE6-B910-7F8D166C608E}" type="sibTrans" cxnId="{1BA3A55E-57EB-4535-B3FF-898D40260717}">
      <dgm:prSet/>
      <dgm:spPr/>
      <dgm:t>
        <a:bodyPr/>
        <a:lstStyle/>
        <a:p>
          <a:endParaRPr lang="en-US"/>
        </a:p>
      </dgm:t>
    </dgm:pt>
    <dgm:pt modelId="{D526782F-4D85-48D9-B752-0A6B2981E0A9}">
      <dgm:prSet/>
      <dgm:spPr/>
      <dgm:t>
        <a:bodyPr/>
        <a:lstStyle/>
        <a:p>
          <a:r>
            <a:rPr lang="en-US" dirty="0"/>
            <a:t>PROTEST HACKING</a:t>
          </a:r>
        </a:p>
      </dgm:t>
    </dgm:pt>
    <dgm:pt modelId="{9983E6A3-7CA7-49A6-A438-E1CFCB6B2771}" type="parTrans" cxnId="{22CB7663-4E3B-4061-B20C-4286B2EEB78E}">
      <dgm:prSet/>
      <dgm:spPr/>
      <dgm:t>
        <a:bodyPr/>
        <a:lstStyle/>
        <a:p>
          <a:endParaRPr lang="en-US"/>
        </a:p>
      </dgm:t>
    </dgm:pt>
    <dgm:pt modelId="{273E689B-B206-4C81-B926-E64DD852E1DC}" type="sibTrans" cxnId="{22CB7663-4E3B-4061-B20C-4286B2EEB78E}">
      <dgm:prSet/>
      <dgm:spPr/>
      <dgm:t>
        <a:bodyPr/>
        <a:lstStyle/>
        <a:p>
          <a:endParaRPr lang="en-US"/>
        </a:p>
      </dgm:t>
    </dgm:pt>
    <dgm:pt modelId="{964E9BC4-224E-43E4-8804-25E160DDB6D9}">
      <dgm:prSet/>
      <dgm:spPr/>
      <dgm:t>
        <a:bodyPr/>
        <a:lstStyle/>
        <a:p>
          <a:r>
            <a:rPr lang="en-US" dirty="0"/>
            <a:t>REVENGE</a:t>
          </a:r>
        </a:p>
      </dgm:t>
    </dgm:pt>
    <dgm:pt modelId="{61805B60-9AB8-4193-8697-198B9C37C449}" type="parTrans" cxnId="{F124EBA1-5C60-4ADD-B1C2-B2136309F548}">
      <dgm:prSet/>
      <dgm:spPr/>
      <dgm:t>
        <a:bodyPr/>
        <a:lstStyle/>
        <a:p>
          <a:endParaRPr lang="en-US"/>
        </a:p>
      </dgm:t>
    </dgm:pt>
    <dgm:pt modelId="{AC20C761-FBF1-469F-9444-5A9BB671F89F}" type="sibTrans" cxnId="{F124EBA1-5C60-4ADD-B1C2-B2136309F548}">
      <dgm:prSet/>
      <dgm:spPr/>
      <dgm:t>
        <a:bodyPr/>
        <a:lstStyle/>
        <a:p>
          <a:endParaRPr lang="en-US"/>
        </a:p>
      </dgm:t>
    </dgm:pt>
    <dgm:pt modelId="{F2C3A31C-03C4-4F94-A566-80CB5EB348E6}">
      <dgm:prSet phldrT="[Text]"/>
      <dgm:spPr/>
      <dgm:t>
        <a:bodyPr/>
        <a:lstStyle/>
        <a:p>
          <a:r>
            <a:rPr lang="en-US" dirty="0"/>
            <a:t>INTELLECTUAL PROPERTY THEFT</a:t>
          </a:r>
        </a:p>
      </dgm:t>
    </dgm:pt>
    <dgm:pt modelId="{300C627C-52B2-457B-9ABE-0DBA3F2CF8A4}" type="parTrans" cxnId="{2C540AC0-365A-4B33-92F1-4325CC3DD919}">
      <dgm:prSet/>
      <dgm:spPr/>
      <dgm:t>
        <a:bodyPr/>
        <a:lstStyle/>
        <a:p>
          <a:endParaRPr lang="en-US"/>
        </a:p>
      </dgm:t>
    </dgm:pt>
    <dgm:pt modelId="{7475C714-78F3-48F3-A059-076550D8C758}" type="sibTrans" cxnId="{2C540AC0-365A-4B33-92F1-4325CC3DD919}">
      <dgm:prSet/>
      <dgm:spPr/>
      <dgm:t>
        <a:bodyPr/>
        <a:lstStyle/>
        <a:p>
          <a:endParaRPr lang="en-US"/>
        </a:p>
      </dgm:t>
    </dgm:pt>
    <dgm:pt modelId="{761839C0-916F-4224-AA5C-FAC39097D634}" type="pres">
      <dgm:prSet presAssocID="{FE451758-5AE7-494A-8714-068AF0A22AD4}" presName="diagram" presStyleCnt="0">
        <dgm:presLayoutVars>
          <dgm:dir/>
          <dgm:resizeHandles val="exact"/>
        </dgm:presLayoutVars>
      </dgm:prSet>
      <dgm:spPr/>
    </dgm:pt>
    <dgm:pt modelId="{18E818E5-93DD-4630-82AA-DC8395027B7D}" type="pres">
      <dgm:prSet presAssocID="{416481F1-E0AD-4503-8BF2-3D189EDAED98}" presName="node" presStyleLbl="node1" presStyleIdx="0" presStyleCnt="8">
        <dgm:presLayoutVars>
          <dgm:bulletEnabled val="1"/>
        </dgm:presLayoutVars>
      </dgm:prSet>
      <dgm:spPr>
        <a:prstGeom prst="roundRect">
          <a:avLst/>
        </a:prstGeom>
      </dgm:spPr>
    </dgm:pt>
    <dgm:pt modelId="{E2B466F9-FA76-4E66-A536-0784FDF9F5C0}" type="pres">
      <dgm:prSet presAssocID="{01D7FBEF-7EF6-4442-9864-F10419830BAE}" presName="sibTrans" presStyleCnt="0"/>
      <dgm:spPr/>
    </dgm:pt>
    <dgm:pt modelId="{D1B1133D-A093-4F18-A817-66E80CB49B62}" type="pres">
      <dgm:prSet presAssocID="{14EF20F6-E72D-423A-8DA6-0BCE3FDBC660}" presName="node" presStyleLbl="node1" presStyleIdx="1" presStyleCnt="8">
        <dgm:presLayoutVars>
          <dgm:bulletEnabled val="1"/>
        </dgm:presLayoutVars>
      </dgm:prSet>
      <dgm:spPr>
        <a:prstGeom prst="roundRect">
          <a:avLst/>
        </a:prstGeom>
      </dgm:spPr>
    </dgm:pt>
    <dgm:pt modelId="{42373483-86AD-4E95-AFDE-E01599BA4995}" type="pres">
      <dgm:prSet presAssocID="{DB7BBB96-F99D-4CF9-A4D5-963800C3A3E4}" presName="sibTrans" presStyleCnt="0"/>
      <dgm:spPr/>
    </dgm:pt>
    <dgm:pt modelId="{FC10D8A5-CB56-456F-88B0-05F949E64609}" type="pres">
      <dgm:prSet presAssocID="{C755E089-D99A-433A-9AEB-4E83E97D7CDD}" presName="node" presStyleLbl="node1" presStyleIdx="2" presStyleCnt="8">
        <dgm:presLayoutVars>
          <dgm:bulletEnabled val="1"/>
        </dgm:presLayoutVars>
      </dgm:prSet>
      <dgm:spPr>
        <a:prstGeom prst="roundRect">
          <a:avLst/>
        </a:prstGeom>
      </dgm:spPr>
    </dgm:pt>
    <dgm:pt modelId="{801FB607-F02A-4919-9DC1-4193333EAE3B}" type="pres">
      <dgm:prSet presAssocID="{668A5420-CE25-40A6-89F5-737AF7A63EDD}" presName="sibTrans" presStyleCnt="0"/>
      <dgm:spPr/>
    </dgm:pt>
    <dgm:pt modelId="{A77B8100-ED9D-46BC-A388-1E672AC71EA5}" type="pres">
      <dgm:prSet presAssocID="{5898E3D6-D5C1-44B9-A267-73DA6BA8E0DC}" presName="node" presStyleLbl="node1" presStyleIdx="3" presStyleCnt="8">
        <dgm:presLayoutVars>
          <dgm:bulletEnabled val="1"/>
        </dgm:presLayoutVars>
      </dgm:prSet>
      <dgm:spPr>
        <a:prstGeom prst="roundRect">
          <a:avLst/>
        </a:prstGeom>
      </dgm:spPr>
    </dgm:pt>
    <dgm:pt modelId="{C0F770D6-2811-49B9-85A2-8C3A4FE7042F}" type="pres">
      <dgm:prSet presAssocID="{EE9675A2-AA59-4C02-A678-DB57F81DB47B}" presName="sibTrans" presStyleCnt="0"/>
      <dgm:spPr/>
    </dgm:pt>
    <dgm:pt modelId="{44EC9D2B-B820-488E-B1E8-573DD6820D41}" type="pres">
      <dgm:prSet presAssocID="{BF83E180-07A8-4644-A68D-23567EE0E5D9}" presName="node" presStyleLbl="node1" presStyleIdx="4" presStyleCnt="8">
        <dgm:presLayoutVars>
          <dgm:bulletEnabled val="1"/>
        </dgm:presLayoutVars>
      </dgm:prSet>
      <dgm:spPr>
        <a:prstGeom prst="roundRect">
          <a:avLst/>
        </a:prstGeom>
      </dgm:spPr>
    </dgm:pt>
    <dgm:pt modelId="{6B0BDD15-1416-4E85-98A1-9122B7295C3F}" type="pres">
      <dgm:prSet presAssocID="{9D8DDAF0-32B4-4CE6-B910-7F8D166C608E}" presName="sibTrans" presStyleCnt="0"/>
      <dgm:spPr/>
    </dgm:pt>
    <dgm:pt modelId="{92267DB7-BB50-40EE-B1C7-A97B3BB724FC}" type="pres">
      <dgm:prSet presAssocID="{D526782F-4D85-48D9-B752-0A6B2981E0A9}" presName="node" presStyleLbl="node1" presStyleIdx="5" presStyleCnt="8">
        <dgm:presLayoutVars>
          <dgm:bulletEnabled val="1"/>
        </dgm:presLayoutVars>
      </dgm:prSet>
      <dgm:spPr>
        <a:prstGeom prst="roundRect">
          <a:avLst/>
        </a:prstGeom>
      </dgm:spPr>
    </dgm:pt>
    <dgm:pt modelId="{E9D7777B-AF67-4C65-941D-34ED001ACC24}" type="pres">
      <dgm:prSet presAssocID="{273E689B-B206-4C81-B926-E64DD852E1DC}" presName="sibTrans" presStyleCnt="0"/>
      <dgm:spPr/>
    </dgm:pt>
    <dgm:pt modelId="{F9F42E3F-B8E8-4157-85DC-67036950F0EE}" type="pres">
      <dgm:prSet presAssocID="{964E9BC4-224E-43E4-8804-25E160DDB6D9}" presName="node" presStyleLbl="node1" presStyleIdx="6" presStyleCnt="8">
        <dgm:presLayoutVars>
          <dgm:bulletEnabled val="1"/>
        </dgm:presLayoutVars>
      </dgm:prSet>
      <dgm:spPr>
        <a:prstGeom prst="roundRect">
          <a:avLst/>
        </a:prstGeom>
      </dgm:spPr>
    </dgm:pt>
    <dgm:pt modelId="{82B22F2E-9597-4A26-8FBD-B8C46DC9EED9}" type="pres">
      <dgm:prSet presAssocID="{AC20C761-FBF1-469F-9444-5A9BB671F89F}" presName="sibTrans" presStyleCnt="0"/>
      <dgm:spPr/>
    </dgm:pt>
    <dgm:pt modelId="{92C716EC-CC62-4A59-A4F3-0DBBEC01BBAF}" type="pres">
      <dgm:prSet presAssocID="{F2C3A31C-03C4-4F94-A566-80CB5EB348E6}" presName="node" presStyleLbl="node1" presStyleIdx="7" presStyleCnt="8">
        <dgm:presLayoutVars>
          <dgm:bulletEnabled val="1"/>
        </dgm:presLayoutVars>
      </dgm:prSet>
      <dgm:spPr>
        <a:prstGeom prst="roundRect">
          <a:avLst/>
        </a:prstGeom>
      </dgm:spPr>
    </dgm:pt>
  </dgm:ptLst>
  <dgm:cxnLst>
    <dgm:cxn modelId="{533D5A0A-1656-F642-8B18-B7812BED48AA}" type="presOf" srcId="{964E9BC4-224E-43E4-8804-25E160DDB6D9}" destId="{F9F42E3F-B8E8-4157-85DC-67036950F0EE}" srcOrd="0" destOrd="0" presId="urn:microsoft.com/office/officeart/2005/8/layout/default#7"/>
    <dgm:cxn modelId="{43FACD17-BFE3-4E6C-BC35-6F50D2B31F89}" srcId="{FE451758-5AE7-494A-8714-068AF0A22AD4}" destId="{416481F1-E0AD-4503-8BF2-3D189EDAED98}" srcOrd="0" destOrd="0" parTransId="{E35CE8BE-D4DE-4C31-A4F8-713D1F78643D}" sibTransId="{01D7FBEF-7EF6-4442-9864-F10419830BAE}"/>
    <dgm:cxn modelId="{47164F3C-7F7F-264B-A9E3-D8D8AA556871}" type="presOf" srcId="{F2C3A31C-03C4-4F94-A566-80CB5EB348E6}" destId="{92C716EC-CC62-4A59-A4F3-0DBBEC01BBAF}" srcOrd="0" destOrd="0" presId="urn:microsoft.com/office/officeart/2005/8/layout/default#7"/>
    <dgm:cxn modelId="{9674BE41-5E27-457A-9124-DE693E9BFD88}" srcId="{FE451758-5AE7-494A-8714-068AF0A22AD4}" destId="{14EF20F6-E72D-423A-8DA6-0BCE3FDBC660}" srcOrd="1" destOrd="0" parTransId="{56179665-A87D-4B93-ACF3-7EA286942637}" sibTransId="{DB7BBB96-F99D-4CF9-A4D5-963800C3A3E4}"/>
    <dgm:cxn modelId="{7D3FFC5A-2175-284D-A700-F651E2299C13}" type="presOf" srcId="{416481F1-E0AD-4503-8BF2-3D189EDAED98}" destId="{18E818E5-93DD-4630-82AA-DC8395027B7D}" srcOrd="0" destOrd="0" presId="urn:microsoft.com/office/officeart/2005/8/layout/default#7"/>
    <dgm:cxn modelId="{1BA3A55E-57EB-4535-B3FF-898D40260717}" srcId="{FE451758-5AE7-494A-8714-068AF0A22AD4}" destId="{BF83E180-07A8-4644-A68D-23567EE0E5D9}" srcOrd="4" destOrd="0" parTransId="{AE619557-005F-4699-BB61-D4D861962421}" sibTransId="{9D8DDAF0-32B4-4CE6-B910-7F8D166C608E}"/>
    <dgm:cxn modelId="{B3FD2062-D71B-4060-84B4-D9571D8983FA}" srcId="{FE451758-5AE7-494A-8714-068AF0A22AD4}" destId="{C755E089-D99A-433A-9AEB-4E83E97D7CDD}" srcOrd="2" destOrd="0" parTransId="{5EFB80E3-1664-4D9B-B86F-8C31273A902C}" sibTransId="{668A5420-CE25-40A6-89F5-737AF7A63EDD}"/>
    <dgm:cxn modelId="{22CB7663-4E3B-4061-B20C-4286B2EEB78E}" srcId="{FE451758-5AE7-494A-8714-068AF0A22AD4}" destId="{D526782F-4D85-48D9-B752-0A6B2981E0A9}" srcOrd="5" destOrd="0" parTransId="{9983E6A3-7CA7-49A6-A438-E1CFCB6B2771}" sibTransId="{273E689B-B206-4C81-B926-E64DD852E1DC}"/>
    <dgm:cxn modelId="{3CD56F9A-ACB4-2444-8AC6-7804FD00AC4A}" type="presOf" srcId="{FE451758-5AE7-494A-8714-068AF0A22AD4}" destId="{761839C0-916F-4224-AA5C-FAC39097D634}" srcOrd="0" destOrd="0" presId="urn:microsoft.com/office/officeart/2005/8/layout/default#7"/>
    <dgm:cxn modelId="{AB99709F-C8F0-EA4A-89EC-FFFF033DAC6E}" type="presOf" srcId="{D526782F-4D85-48D9-B752-0A6B2981E0A9}" destId="{92267DB7-BB50-40EE-B1C7-A97B3BB724FC}" srcOrd="0" destOrd="0" presId="urn:microsoft.com/office/officeart/2005/8/layout/default#7"/>
    <dgm:cxn modelId="{F124EBA1-5C60-4ADD-B1C2-B2136309F548}" srcId="{FE451758-5AE7-494A-8714-068AF0A22AD4}" destId="{964E9BC4-224E-43E4-8804-25E160DDB6D9}" srcOrd="6" destOrd="0" parTransId="{61805B60-9AB8-4193-8697-198B9C37C449}" sibTransId="{AC20C761-FBF1-469F-9444-5A9BB671F89F}"/>
    <dgm:cxn modelId="{75046DAA-57FA-41FA-A4A8-5816D32B4125}" srcId="{FE451758-5AE7-494A-8714-068AF0A22AD4}" destId="{5898E3D6-D5C1-44B9-A267-73DA6BA8E0DC}" srcOrd="3" destOrd="0" parTransId="{E88DC83F-BF55-412F-BE0F-0265F376264F}" sibTransId="{EE9675A2-AA59-4C02-A678-DB57F81DB47B}"/>
    <dgm:cxn modelId="{74982AAE-D46E-4C4B-938E-1DD16BFE6402}" type="presOf" srcId="{14EF20F6-E72D-423A-8DA6-0BCE3FDBC660}" destId="{D1B1133D-A093-4F18-A817-66E80CB49B62}" srcOrd="0" destOrd="0" presId="urn:microsoft.com/office/officeart/2005/8/layout/default#7"/>
    <dgm:cxn modelId="{A05C40AF-7507-E34B-850B-B7E5E23ADAF4}" type="presOf" srcId="{5898E3D6-D5C1-44B9-A267-73DA6BA8E0DC}" destId="{A77B8100-ED9D-46BC-A388-1E672AC71EA5}" srcOrd="0" destOrd="0" presId="urn:microsoft.com/office/officeart/2005/8/layout/default#7"/>
    <dgm:cxn modelId="{2C540AC0-365A-4B33-92F1-4325CC3DD919}" srcId="{FE451758-5AE7-494A-8714-068AF0A22AD4}" destId="{F2C3A31C-03C4-4F94-A566-80CB5EB348E6}" srcOrd="7" destOrd="0" parTransId="{300C627C-52B2-457B-9ABE-0DBA3F2CF8A4}" sibTransId="{7475C714-78F3-48F3-A059-076550D8C758}"/>
    <dgm:cxn modelId="{522CE5C0-749F-5540-B8D6-95A211E14C29}" type="presOf" srcId="{BF83E180-07A8-4644-A68D-23567EE0E5D9}" destId="{44EC9D2B-B820-488E-B1E8-573DD6820D41}" srcOrd="0" destOrd="0" presId="urn:microsoft.com/office/officeart/2005/8/layout/default#7"/>
    <dgm:cxn modelId="{75ECE2D5-C237-2C45-AE22-B351193A9617}" type="presOf" srcId="{C755E089-D99A-433A-9AEB-4E83E97D7CDD}" destId="{FC10D8A5-CB56-456F-88B0-05F949E64609}" srcOrd="0" destOrd="0" presId="urn:microsoft.com/office/officeart/2005/8/layout/default#7"/>
    <dgm:cxn modelId="{8854163D-9514-1C4C-8F85-6F437550101A}" type="presParOf" srcId="{761839C0-916F-4224-AA5C-FAC39097D634}" destId="{18E818E5-93DD-4630-82AA-DC8395027B7D}" srcOrd="0" destOrd="0" presId="urn:microsoft.com/office/officeart/2005/8/layout/default#7"/>
    <dgm:cxn modelId="{451C186C-A1AB-4049-9EF3-176044087689}" type="presParOf" srcId="{761839C0-916F-4224-AA5C-FAC39097D634}" destId="{E2B466F9-FA76-4E66-A536-0784FDF9F5C0}" srcOrd="1" destOrd="0" presId="urn:microsoft.com/office/officeart/2005/8/layout/default#7"/>
    <dgm:cxn modelId="{948FDCE1-C52C-7A49-8A9F-75A70B596376}" type="presParOf" srcId="{761839C0-916F-4224-AA5C-FAC39097D634}" destId="{D1B1133D-A093-4F18-A817-66E80CB49B62}" srcOrd="2" destOrd="0" presId="urn:microsoft.com/office/officeart/2005/8/layout/default#7"/>
    <dgm:cxn modelId="{E80D0F22-AB64-1C40-AB67-B5A7E44121D6}" type="presParOf" srcId="{761839C0-916F-4224-AA5C-FAC39097D634}" destId="{42373483-86AD-4E95-AFDE-E01599BA4995}" srcOrd="3" destOrd="0" presId="urn:microsoft.com/office/officeart/2005/8/layout/default#7"/>
    <dgm:cxn modelId="{1BECE859-92BC-7C41-B4E4-3A1AB431E1F0}" type="presParOf" srcId="{761839C0-916F-4224-AA5C-FAC39097D634}" destId="{FC10D8A5-CB56-456F-88B0-05F949E64609}" srcOrd="4" destOrd="0" presId="urn:microsoft.com/office/officeart/2005/8/layout/default#7"/>
    <dgm:cxn modelId="{DBEF6913-63CD-BD42-A75E-049B83824746}" type="presParOf" srcId="{761839C0-916F-4224-AA5C-FAC39097D634}" destId="{801FB607-F02A-4919-9DC1-4193333EAE3B}" srcOrd="5" destOrd="0" presId="urn:microsoft.com/office/officeart/2005/8/layout/default#7"/>
    <dgm:cxn modelId="{329D9A1E-FC5A-5949-9676-3433A128BCE6}" type="presParOf" srcId="{761839C0-916F-4224-AA5C-FAC39097D634}" destId="{A77B8100-ED9D-46BC-A388-1E672AC71EA5}" srcOrd="6" destOrd="0" presId="urn:microsoft.com/office/officeart/2005/8/layout/default#7"/>
    <dgm:cxn modelId="{CE19804D-0BD4-5746-BFDA-F04F18A05DDD}" type="presParOf" srcId="{761839C0-916F-4224-AA5C-FAC39097D634}" destId="{C0F770D6-2811-49B9-85A2-8C3A4FE7042F}" srcOrd="7" destOrd="0" presId="urn:microsoft.com/office/officeart/2005/8/layout/default#7"/>
    <dgm:cxn modelId="{A8149FE3-E08C-5F46-B2DE-A39E433B73A3}" type="presParOf" srcId="{761839C0-916F-4224-AA5C-FAC39097D634}" destId="{44EC9D2B-B820-488E-B1E8-573DD6820D41}" srcOrd="8" destOrd="0" presId="urn:microsoft.com/office/officeart/2005/8/layout/default#7"/>
    <dgm:cxn modelId="{BD02F9DB-A239-EA44-923B-3ED3964291BE}" type="presParOf" srcId="{761839C0-916F-4224-AA5C-FAC39097D634}" destId="{6B0BDD15-1416-4E85-98A1-9122B7295C3F}" srcOrd="9" destOrd="0" presId="urn:microsoft.com/office/officeart/2005/8/layout/default#7"/>
    <dgm:cxn modelId="{B4D39A2E-47BD-0849-B9D2-C3CDEFD9C6CC}" type="presParOf" srcId="{761839C0-916F-4224-AA5C-FAC39097D634}" destId="{92267DB7-BB50-40EE-B1C7-A97B3BB724FC}" srcOrd="10" destOrd="0" presId="urn:microsoft.com/office/officeart/2005/8/layout/default#7"/>
    <dgm:cxn modelId="{C9768281-DDF5-9D43-9F8D-902502AC8191}" type="presParOf" srcId="{761839C0-916F-4224-AA5C-FAC39097D634}" destId="{E9D7777B-AF67-4C65-941D-34ED001ACC24}" srcOrd="11" destOrd="0" presId="urn:microsoft.com/office/officeart/2005/8/layout/default#7"/>
    <dgm:cxn modelId="{6B46A903-025E-AF43-9C5D-7A09D28783CC}" type="presParOf" srcId="{761839C0-916F-4224-AA5C-FAC39097D634}" destId="{F9F42E3F-B8E8-4157-85DC-67036950F0EE}" srcOrd="12" destOrd="0" presId="urn:microsoft.com/office/officeart/2005/8/layout/default#7"/>
    <dgm:cxn modelId="{5C96CB2B-7DAA-C349-B4FB-E084FE5E8C27}" type="presParOf" srcId="{761839C0-916F-4224-AA5C-FAC39097D634}" destId="{82B22F2E-9597-4A26-8FBD-B8C46DC9EED9}" srcOrd="13" destOrd="0" presId="urn:microsoft.com/office/officeart/2005/8/layout/default#7"/>
    <dgm:cxn modelId="{6519C621-E0DF-4944-A04D-BAD4BCA53F5A}" type="presParOf" srcId="{761839C0-916F-4224-AA5C-FAC39097D634}" destId="{92C716EC-CC62-4A59-A4F3-0DBBEC01BBAF}" srcOrd="14" destOrd="0" presId="urn:microsoft.com/office/officeart/2005/8/layout/defaul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34216B-8121-44C3-B127-BCC993354703}"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8C147A54-0C23-4767-8D8E-A272D2AC03B2}">
      <dgm:prSet phldrT="[Text]" custT="1"/>
      <dgm:spPr/>
      <dgm:t>
        <a:bodyPr/>
        <a:lstStyle/>
        <a:p>
          <a:r>
            <a:rPr lang="en-US" sz="2800" dirty="0"/>
            <a:t>BAD APPLES</a:t>
          </a:r>
        </a:p>
      </dgm:t>
    </dgm:pt>
    <dgm:pt modelId="{5AC81040-3DFC-4F74-9D68-843883901A27}" type="parTrans" cxnId="{C365E4D0-6015-4EE4-B4C9-170A71E66C5B}">
      <dgm:prSet/>
      <dgm:spPr/>
      <dgm:t>
        <a:bodyPr/>
        <a:lstStyle/>
        <a:p>
          <a:endParaRPr lang="en-US"/>
        </a:p>
      </dgm:t>
    </dgm:pt>
    <dgm:pt modelId="{B56B9CC8-7007-4757-A8CD-91103C2ABAA7}" type="sibTrans" cxnId="{C365E4D0-6015-4EE4-B4C9-170A71E66C5B}">
      <dgm:prSet/>
      <dgm:spPr/>
      <dgm:t>
        <a:bodyPr/>
        <a:lstStyle/>
        <a:p>
          <a:endParaRPr lang="en-US"/>
        </a:p>
      </dgm:t>
    </dgm:pt>
    <dgm:pt modelId="{DE46B8C4-5D54-4460-91A9-1C747CA7125C}">
      <dgm:prSet phldrT="[Text]" custT="1"/>
      <dgm:spPr/>
      <dgm:t>
        <a:bodyPr/>
        <a:lstStyle/>
        <a:p>
          <a:pPr rtl="0"/>
          <a:r>
            <a:rPr lang="en-US" sz="2000" dirty="0"/>
            <a:t>Rogue employees who steal secrets, install malware, or hold a firm hostage.</a:t>
          </a:r>
        </a:p>
      </dgm:t>
    </dgm:pt>
    <dgm:pt modelId="{3A5FDD44-775D-451D-AEED-286F386BEC3A}" type="parTrans" cxnId="{EF968305-A363-4791-96E7-B21958F4B4CB}">
      <dgm:prSet/>
      <dgm:spPr/>
      <dgm:t>
        <a:bodyPr/>
        <a:lstStyle/>
        <a:p>
          <a:endParaRPr lang="en-US"/>
        </a:p>
      </dgm:t>
    </dgm:pt>
    <dgm:pt modelId="{A9E69029-16EC-4A08-B637-3E4E57E61460}" type="sibTrans" cxnId="{EF968305-A363-4791-96E7-B21958F4B4CB}">
      <dgm:prSet/>
      <dgm:spPr/>
      <dgm:t>
        <a:bodyPr/>
        <a:lstStyle/>
        <a:p>
          <a:endParaRPr lang="en-US"/>
        </a:p>
      </dgm:t>
    </dgm:pt>
    <dgm:pt modelId="{338FC85D-A0B7-4BA3-86A9-EE643AB59D02}">
      <dgm:prSet phldrT="[Text]" custT="1"/>
      <dgm:spPr/>
      <dgm:t>
        <a:bodyPr/>
        <a:lstStyle/>
        <a:p>
          <a:r>
            <a:rPr lang="en-US" sz="2800" dirty="0"/>
            <a:t>SOCIAL ENGINEERING</a:t>
          </a:r>
        </a:p>
      </dgm:t>
    </dgm:pt>
    <dgm:pt modelId="{BB3370AD-56BA-4E61-B72A-B7A98EB17BA5}" type="parTrans" cxnId="{D917E00D-7D7A-44F0-94C4-1DA34CA20BFA}">
      <dgm:prSet/>
      <dgm:spPr/>
      <dgm:t>
        <a:bodyPr/>
        <a:lstStyle/>
        <a:p>
          <a:endParaRPr lang="en-US"/>
        </a:p>
      </dgm:t>
    </dgm:pt>
    <dgm:pt modelId="{87C1FD33-EBA7-4D57-A0A0-8C1323DEAA1B}" type="sibTrans" cxnId="{D917E00D-7D7A-44F0-94C4-1DA34CA20BFA}">
      <dgm:prSet/>
      <dgm:spPr/>
      <dgm:t>
        <a:bodyPr/>
        <a:lstStyle/>
        <a:p>
          <a:endParaRPr lang="en-US"/>
        </a:p>
      </dgm:t>
    </dgm:pt>
    <dgm:pt modelId="{7ED9EDE6-1D83-4DA7-9C33-BA3C89C0EA6B}">
      <dgm:prSet phldrT="[Text]" custT="1"/>
      <dgm:spPr/>
      <dgm:t>
        <a:bodyPr/>
        <a:lstStyle/>
        <a:p>
          <a:pPr rtl="0"/>
          <a:r>
            <a:rPr lang="en-US" sz="2000" dirty="0"/>
            <a:t>Con games that trick employees into revealing information or performing other tasks that compromise a firm.</a:t>
          </a:r>
        </a:p>
      </dgm:t>
    </dgm:pt>
    <dgm:pt modelId="{EDC5A706-3A66-4F6B-A7A7-CCB49E479396}" type="parTrans" cxnId="{C519E533-1742-4B93-82BA-65945C24BC7D}">
      <dgm:prSet/>
      <dgm:spPr/>
      <dgm:t>
        <a:bodyPr/>
        <a:lstStyle/>
        <a:p>
          <a:endParaRPr lang="en-US"/>
        </a:p>
      </dgm:t>
    </dgm:pt>
    <dgm:pt modelId="{E4BBF242-5C1D-41EA-AB15-69A731B4FE41}" type="sibTrans" cxnId="{C519E533-1742-4B93-82BA-65945C24BC7D}">
      <dgm:prSet/>
      <dgm:spPr/>
      <dgm:t>
        <a:bodyPr/>
        <a:lstStyle/>
        <a:p>
          <a:endParaRPr lang="en-US"/>
        </a:p>
      </dgm:t>
    </dgm:pt>
    <dgm:pt modelId="{5D28E475-D199-4BEA-A951-93F06B6B3820}">
      <dgm:prSet custT="1"/>
      <dgm:spPr/>
      <dgm:t>
        <a:bodyPr/>
        <a:lstStyle/>
        <a:p>
          <a:r>
            <a:rPr lang="en-US" sz="2800" dirty="0"/>
            <a:t>PHISHING</a:t>
          </a:r>
        </a:p>
      </dgm:t>
    </dgm:pt>
    <dgm:pt modelId="{A3C3418B-5A7C-4BC4-A6CB-3AFE47A8AB2F}" type="parTrans" cxnId="{31F59D19-7E21-48CC-A2C0-F165893F4CC0}">
      <dgm:prSet/>
      <dgm:spPr/>
      <dgm:t>
        <a:bodyPr/>
        <a:lstStyle/>
        <a:p>
          <a:endParaRPr lang="en-US"/>
        </a:p>
      </dgm:t>
    </dgm:pt>
    <dgm:pt modelId="{1BE5AAE2-EDDE-489D-924E-A787033B2672}" type="sibTrans" cxnId="{31F59D19-7E21-48CC-A2C0-F165893F4CC0}">
      <dgm:prSet/>
      <dgm:spPr/>
      <dgm:t>
        <a:bodyPr/>
        <a:lstStyle/>
        <a:p>
          <a:endParaRPr lang="en-US"/>
        </a:p>
      </dgm:t>
    </dgm:pt>
    <dgm:pt modelId="{7465DF4A-87A1-49B7-A88B-8C11ED4D8B9B}">
      <dgm:prSet custT="1"/>
      <dgm:spPr/>
      <dgm:t>
        <a:bodyPr/>
        <a:lstStyle/>
        <a:p>
          <a:r>
            <a:rPr lang="en-US" sz="2000" dirty="0"/>
            <a:t>Cons executed using technology, in order to: </a:t>
          </a:r>
        </a:p>
      </dgm:t>
    </dgm:pt>
    <dgm:pt modelId="{50F41F74-1F62-4CE5-942A-ED2A6094C099}" type="parTrans" cxnId="{90F6476C-A737-4435-8712-4AE214B4D7D2}">
      <dgm:prSet/>
      <dgm:spPr/>
      <dgm:t>
        <a:bodyPr/>
        <a:lstStyle/>
        <a:p>
          <a:endParaRPr lang="en-US"/>
        </a:p>
      </dgm:t>
    </dgm:pt>
    <dgm:pt modelId="{6F0929CF-113C-4D21-9241-428B83797DC7}" type="sibTrans" cxnId="{90F6476C-A737-4435-8712-4AE214B4D7D2}">
      <dgm:prSet/>
      <dgm:spPr/>
      <dgm:t>
        <a:bodyPr/>
        <a:lstStyle/>
        <a:p>
          <a:endParaRPr lang="en-US"/>
        </a:p>
      </dgm:t>
    </dgm:pt>
    <dgm:pt modelId="{025A9340-DDB4-4EDB-8138-22A060CA11B3}">
      <dgm:prSet custT="1"/>
      <dgm:spPr/>
      <dgm:t>
        <a:bodyPr/>
        <a:lstStyle/>
        <a:p>
          <a:pPr rtl="0"/>
          <a:r>
            <a:rPr lang="en-US" sz="2000" dirty="0"/>
            <a:t>Acquire sensitive information.</a:t>
          </a:r>
        </a:p>
      </dgm:t>
    </dgm:pt>
    <dgm:pt modelId="{7D611A7A-E9EA-4FE2-8B32-D279D5781C87}" type="parTrans" cxnId="{BD274174-8843-4A37-9A90-880F222A4EBC}">
      <dgm:prSet/>
      <dgm:spPr/>
      <dgm:t>
        <a:bodyPr/>
        <a:lstStyle/>
        <a:p>
          <a:endParaRPr lang="en-US"/>
        </a:p>
      </dgm:t>
    </dgm:pt>
    <dgm:pt modelId="{A10752F1-635C-49D4-BEEA-D02408DAF3FF}" type="sibTrans" cxnId="{BD274174-8843-4A37-9A90-880F222A4EBC}">
      <dgm:prSet/>
      <dgm:spPr/>
      <dgm:t>
        <a:bodyPr/>
        <a:lstStyle/>
        <a:p>
          <a:endParaRPr lang="en-US"/>
        </a:p>
      </dgm:t>
    </dgm:pt>
    <dgm:pt modelId="{3BB4DFD4-7E24-427B-AF26-FA9EC27D9577}">
      <dgm:prSet custT="1"/>
      <dgm:spPr/>
      <dgm:t>
        <a:bodyPr/>
        <a:lstStyle/>
        <a:p>
          <a:pPr rtl="0"/>
          <a:r>
            <a:rPr lang="en-US" sz="2000" dirty="0"/>
            <a:t>Trick someone into installing malicious software.</a:t>
          </a:r>
        </a:p>
      </dgm:t>
    </dgm:pt>
    <dgm:pt modelId="{11FC5DEE-C8FE-4CBA-9CEB-344CA92FEAF1}" type="parTrans" cxnId="{930F0C14-BA02-43EB-A32F-7E5284F88ECA}">
      <dgm:prSet/>
      <dgm:spPr/>
      <dgm:t>
        <a:bodyPr/>
        <a:lstStyle/>
        <a:p>
          <a:endParaRPr lang="en-US"/>
        </a:p>
      </dgm:t>
    </dgm:pt>
    <dgm:pt modelId="{E096D3BE-6E69-40FD-8367-CFA5AE79F6C2}" type="sibTrans" cxnId="{930F0C14-BA02-43EB-A32F-7E5284F88ECA}">
      <dgm:prSet/>
      <dgm:spPr/>
      <dgm:t>
        <a:bodyPr/>
        <a:lstStyle/>
        <a:p>
          <a:endParaRPr lang="en-US"/>
        </a:p>
      </dgm:t>
    </dgm:pt>
    <dgm:pt modelId="{E32125DB-9927-4323-8F56-B64F9C56AB64}" type="pres">
      <dgm:prSet presAssocID="{1A34216B-8121-44C3-B127-BCC993354703}" presName="linear" presStyleCnt="0">
        <dgm:presLayoutVars>
          <dgm:animLvl val="lvl"/>
          <dgm:resizeHandles val="exact"/>
        </dgm:presLayoutVars>
      </dgm:prSet>
      <dgm:spPr/>
    </dgm:pt>
    <dgm:pt modelId="{00D157E3-EE3A-4353-BA73-11D6594EF429}" type="pres">
      <dgm:prSet presAssocID="{8C147A54-0C23-4767-8D8E-A272D2AC03B2}" presName="parentText" presStyleLbl="node1" presStyleIdx="0" presStyleCnt="3">
        <dgm:presLayoutVars>
          <dgm:chMax val="0"/>
          <dgm:bulletEnabled val="1"/>
        </dgm:presLayoutVars>
      </dgm:prSet>
      <dgm:spPr/>
    </dgm:pt>
    <dgm:pt modelId="{859EC10C-EEFE-4529-BDDD-2A634CC1EEC4}" type="pres">
      <dgm:prSet presAssocID="{8C147A54-0C23-4767-8D8E-A272D2AC03B2}" presName="childText" presStyleLbl="revTx" presStyleIdx="0" presStyleCnt="3">
        <dgm:presLayoutVars>
          <dgm:bulletEnabled val="1"/>
        </dgm:presLayoutVars>
      </dgm:prSet>
      <dgm:spPr/>
    </dgm:pt>
    <dgm:pt modelId="{4680F9DE-ED44-4F72-AD24-BD2C8092FFC8}" type="pres">
      <dgm:prSet presAssocID="{338FC85D-A0B7-4BA3-86A9-EE643AB59D02}" presName="parentText" presStyleLbl="node1" presStyleIdx="1" presStyleCnt="3">
        <dgm:presLayoutVars>
          <dgm:chMax val="0"/>
          <dgm:bulletEnabled val="1"/>
        </dgm:presLayoutVars>
      </dgm:prSet>
      <dgm:spPr/>
    </dgm:pt>
    <dgm:pt modelId="{5E755941-5ECF-45A1-80E6-35E0134CD0B3}" type="pres">
      <dgm:prSet presAssocID="{338FC85D-A0B7-4BA3-86A9-EE643AB59D02}" presName="childText" presStyleLbl="revTx" presStyleIdx="1" presStyleCnt="3">
        <dgm:presLayoutVars>
          <dgm:bulletEnabled val="1"/>
        </dgm:presLayoutVars>
      </dgm:prSet>
      <dgm:spPr/>
    </dgm:pt>
    <dgm:pt modelId="{97BDE77A-E260-40E7-8FE7-ACA286E432F3}" type="pres">
      <dgm:prSet presAssocID="{5D28E475-D199-4BEA-A951-93F06B6B3820}" presName="parentText" presStyleLbl="node1" presStyleIdx="2" presStyleCnt="3">
        <dgm:presLayoutVars>
          <dgm:chMax val="0"/>
          <dgm:bulletEnabled val="1"/>
        </dgm:presLayoutVars>
      </dgm:prSet>
      <dgm:spPr/>
    </dgm:pt>
    <dgm:pt modelId="{B9EA102E-FAF8-47C8-8F47-5EDD579C3985}" type="pres">
      <dgm:prSet presAssocID="{5D28E475-D199-4BEA-A951-93F06B6B3820}" presName="childText" presStyleLbl="revTx" presStyleIdx="2" presStyleCnt="3">
        <dgm:presLayoutVars>
          <dgm:bulletEnabled val="1"/>
        </dgm:presLayoutVars>
      </dgm:prSet>
      <dgm:spPr/>
    </dgm:pt>
  </dgm:ptLst>
  <dgm:cxnLst>
    <dgm:cxn modelId="{EF968305-A363-4791-96E7-B21958F4B4CB}" srcId="{8C147A54-0C23-4767-8D8E-A272D2AC03B2}" destId="{DE46B8C4-5D54-4460-91A9-1C747CA7125C}" srcOrd="0" destOrd="0" parTransId="{3A5FDD44-775D-451D-AEED-286F386BEC3A}" sibTransId="{A9E69029-16EC-4A08-B637-3E4E57E61460}"/>
    <dgm:cxn modelId="{D917E00D-7D7A-44F0-94C4-1DA34CA20BFA}" srcId="{1A34216B-8121-44C3-B127-BCC993354703}" destId="{338FC85D-A0B7-4BA3-86A9-EE643AB59D02}" srcOrd="1" destOrd="0" parTransId="{BB3370AD-56BA-4E61-B72A-B7A98EB17BA5}" sibTransId="{87C1FD33-EBA7-4D57-A0A0-8C1323DEAA1B}"/>
    <dgm:cxn modelId="{2AFBDB0F-F2DC-4BBE-B140-CE7C7731775B}" type="presOf" srcId="{5D28E475-D199-4BEA-A951-93F06B6B3820}" destId="{97BDE77A-E260-40E7-8FE7-ACA286E432F3}" srcOrd="0" destOrd="0" presId="urn:microsoft.com/office/officeart/2005/8/layout/vList2"/>
    <dgm:cxn modelId="{930F0C14-BA02-43EB-A32F-7E5284F88ECA}" srcId="{7465DF4A-87A1-49B7-A88B-8C11ED4D8B9B}" destId="{3BB4DFD4-7E24-427B-AF26-FA9EC27D9577}" srcOrd="1" destOrd="0" parTransId="{11FC5DEE-C8FE-4CBA-9CEB-344CA92FEAF1}" sibTransId="{E096D3BE-6E69-40FD-8367-CFA5AE79F6C2}"/>
    <dgm:cxn modelId="{31F59D19-7E21-48CC-A2C0-F165893F4CC0}" srcId="{1A34216B-8121-44C3-B127-BCC993354703}" destId="{5D28E475-D199-4BEA-A951-93F06B6B3820}" srcOrd="2" destOrd="0" parTransId="{A3C3418B-5A7C-4BC4-A6CB-3AFE47A8AB2F}" sibTransId="{1BE5AAE2-EDDE-489D-924E-A787033B2672}"/>
    <dgm:cxn modelId="{6691D424-FA72-4863-A02E-4B5064186B09}" type="presOf" srcId="{DE46B8C4-5D54-4460-91A9-1C747CA7125C}" destId="{859EC10C-EEFE-4529-BDDD-2A634CC1EEC4}" srcOrd="0" destOrd="0" presId="urn:microsoft.com/office/officeart/2005/8/layout/vList2"/>
    <dgm:cxn modelId="{A747012B-B1AE-4738-8623-59A0A6AA5673}" type="presOf" srcId="{025A9340-DDB4-4EDB-8138-22A060CA11B3}" destId="{B9EA102E-FAF8-47C8-8F47-5EDD579C3985}" srcOrd="0" destOrd="1" presId="urn:microsoft.com/office/officeart/2005/8/layout/vList2"/>
    <dgm:cxn modelId="{C519E533-1742-4B93-82BA-65945C24BC7D}" srcId="{338FC85D-A0B7-4BA3-86A9-EE643AB59D02}" destId="{7ED9EDE6-1D83-4DA7-9C33-BA3C89C0EA6B}" srcOrd="0" destOrd="0" parTransId="{EDC5A706-3A66-4F6B-A7A7-CCB49E479396}" sibTransId="{E4BBF242-5C1D-41EA-AB15-69A731B4FE41}"/>
    <dgm:cxn modelId="{1B34CE34-1294-497F-8DEA-E03C5CDBDBC9}" type="presOf" srcId="{3BB4DFD4-7E24-427B-AF26-FA9EC27D9577}" destId="{B9EA102E-FAF8-47C8-8F47-5EDD579C3985}" srcOrd="0" destOrd="2" presId="urn:microsoft.com/office/officeart/2005/8/layout/vList2"/>
    <dgm:cxn modelId="{5AE8CF5E-85D5-48AE-91A7-ABF87B271CDC}" type="presOf" srcId="{8C147A54-0C23-4767-8D8E-A272D2AC03B2}" destId="{00D157E3-EE3A-4353-BA73-11D6594EF429}" srcOrd="0" destOrd="0" presId="urn:microsoft.com/office/officeart/2005/8/layout/vList2"/>
    <dgm:cxn modelId="{90F6476C-A737-4435-8712-4AE214B4D7D2}" srcId="{5D28E475-D199-4BEA-A951-93F06B6B3820}" destId="{7465DF4A-87A1-49B7-A88B-8C11ED4D8B9B}" srcOrd="0" destOrd="0" parTransId="{50F41F74-1F62-4CE5-942A-ED2A6094C099}" sibTransId="{6F0929CF-113C-4D21-9241-428B83797DC7}"/>
    <dgm:cxn modelId="{BD274174-8843-4A37-9A90-880F222A4EBC}" srcId="{7465DF4A-87A1-49B7-A88B-8C11ED4D8B9B}" destId="{025A9340-DDB4-4EDB-8138-22A060CA11B3}" srcOrd="0" destOrd="0" parTransId="{7D611A7A-E9EA-4FE2-8B32-D279D5781C87}" sibTransId="{A10752F1-635C-49D4-BEEA-D02408DAF3FF}"/>
    <dgm:cxn modelId="{222F4EA3-DA48-41C0-83C9-024D32A9626C}" type="presOf" srcId="{7465DF4A-87A1-49B7-A88B-8C11ED4D8B9B}" destId="{B9EA102E-FAF8-47C8-8F47-5EDD579C3985}" srcOrd="0" destOrd="0" presId="urn:microsoft.com/office/officeart/2005/8/layout/vList2"/>
    <dgm:cxn modelId="{79BC4BA6-BB13-477A-BFFF-C2DBC53D5026}" type="presOf" srcId="{338FC85D-A0B7-4BA3-86A9-EE643AB59D02}" destId="{4680F9DE-ED44-4F72-AD24-BD2C8092FFC8}" srcOrd="0" destOrd="0" presId="urn:microsoft.com/office/officeart/2005/8/layout/vList2"/>
    <dgm:cxn modelId="{EA4034C3-A5A4-4488-ADCA-B5BECEFCF776}" type="presOf" srcId="{1A34216B-8121-44C3-B127-BCC993354703}" destId="{E32125DB-9927-4323-8F56-B64F9C56AB64}" srcOrd="0" destOrd="0" presId="urn:microsoft.com/office/officeart/2005/8/layout/vList2"/>
    <dgm:cxn modelId="{C365E4D0-6015-4EE4-B4C9-170A71E66C5B}" srcId="{1A34216B-8121-44C3-B127-BCC993354703}" destId="{8C147A54-0C23-4767-8D8E-A272D2AC03B2}" srcOrd="0" destOrd="0" parTransId="{5AC81040-3DFC-4F74-9D68-843883901A27}" sibTransId="{B56B9CC8-7007-4757-A8CD-91103C2ABAA7}"/>
    <dgm:cxn modelId="{486770D3-C4AF-4C62-8782-9F1603DF05E9}" type="presOf" srcId="{7ED9EDE6-1D83-4DA7-9C33-BA3C89C0EA6B}" destId="{5E755941-5ECF-45A1-80E6-35E0134CD0B3}" srcOrd="0" destOrd="0" presId="urn:microsoft.com/office/officeart/2005/8/layout/vList2"/>
    <dgm:cxn modelId="{12D7BD0F-190B-4238-9DED-BAA2AA98C4D4}" type="presParOf" srcId="{E32125DB-9927-4323-8F56-B64F9C56AB64}" destId="{00D157E3-EE3A-4353-BA73-11D6594EF429}" srcOrd="0" destOrd="0" presId="urn:microsoft.com/office/officeart/2005/8/layout/vList2"/>
    <dgm:cxn modelId="{76AE44ED-9EAB-4C94-BB56-D4C32EF6AD58}" type="presParOf" srcId="{E32125DB-9927-4323-8F56-B64F9C56AB64}" destId="{859EC10C-EEFE-4529-BDDD-2A634CC1EEC4}" srcOrd="1" destOrd="0" presId="urn:microsoft.com/office/officeart/2005/8/layout/vList2"/>
    <dgm:cxn modelId="{900589F5-B862-4819-9912-DB63E5CC962C}" type="presParOf" srcId="{E32125DB-9927-4323-8F56-B64F9C56AB64}" destId="{4680F9DE-ED44-4F72-AD24-BD2C8092FFC8}" srcOrd="2" destOrd="0" presId="urn:microsoft.com/office/officeart/2005/8/layout/vList2"/>
    <dgm:cxn modelId="{DCB83945-6902-4141-8C0B-3FFC40F738B2}" type="presParOf" srcId="{E32125DB-9927-4323-8F56-B64F9C56AB64}" destId="{5E755941-5ECF-45A1-80E6-35E0134CD0B3}" srcOrd="3" destOrd="0" presId="urn:microsoft.com/office/officeart/2005/8/layout/vList2"/>
    <dgm:cxn modelId="{485BD5E1-4BAF-41CB-AC0B-C2588E6C52DD}" type="presParOf" srcId="{E32125DB-9927-4323-8F56-B64F9C56AB64}" destId="{97BDE77A-E260-40E7-8FE7-ACA286E432F3}" srcOrd="4" destOrd="0" presId="urn:microsoft.com/office/officeart/2005/8/layout/vList2"/>
    <dgm:cxn modelId="{E1635CDB-75ED-4827-9FAB-ECB1D21DD3B6}" type="presParOf" srcId="{E32125DB-9927-4323-8F56-B64F9C56AB64}" destId="{B9EA102E-FAF8-47C8-8F47-5EDD579C3985}"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B716A0-1815-4B25-8DBA-6DA505A3E71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2A4CB5EF-DF32-407E-AB59-2AEFA1A4BE0E}">
      <dgm:prSet phldrT="[Text]" custT="1"/>
      <dgm:spPr/>
      <dgm:t>
        <a:bodyPr/>
        <a:lstStyle/>
        <a:p>
          <a:r>
            <a:rPr lang="en-US" sz="2800" dirty="0"/>
            <a:t>SPOOFED</a:t>
          </a:r>
        </a:p>
      </dgm:t>
    </dgm:pt>
    <dgm:pt modelId="{3D3329D3-AF2D-4979-B671-DC0843D3585F}" type="parTrans" cxnId="{B8E49F79-E7AA-4514-ACE1-26581DC3A31D}">
      <dgm:prSet/>
      <dgm:spPr/>
      <dgm:t>
        <a:bodyPr/>
        <a:lstStyle/>
        <a:p>
          <a:endParaRPr lang="en-US"/>
        </a:p>
      </dgm:t>
    </dgm:pt>
    <dgm:pt modelId="{20867DF3-7B16-45DF-B608-A0362B413C9B}" type="sibTrans" cxnId="{B8E49F79-E7AA-4514-ACE1-26581DC3A31D}">
      <dgm:prSet/>
      <dgm:spPr/>
      <dgm:t>
        <a:bodyPr/>
        <a:lstStyle/>
        <a:p>
          <a:endParaRPr lang="en-US"/>
        </a:p>
      </dgm:t>
    </dgm:pt>
    <dgm:pt modelId="{2D28B4D5-EBAE-4477-9ABF-4E1935113218}">
      <dgm:prSet phldrT="[Text]" custT="1"/>
      <dgm:spPr/>
      <dgm:t>
        <a:bodyPr/>
        <a:lstStyle/>
        <a:p>
          <a:pPr rtl="0"/>
          <a:r>
            <a:rPr lang="en-US" sz="2000" dirty="0"/>
            <a:t>Email transmissions and packets that have been altered to forge or disguise their origin or identity.</a:t>
          </a:r>
        </a:p>
      </dgm:t>
    </dgm:pt>
    <dgm:pt modelId="{7C364C89-A88A-4E3D-8754-E5839CC50FA0}" type="parTrans" cxnId="{AA60174E-EF9E-4BD8-98C4-11F39450631D}">
      <dgm:prSet/>
      <dgm:spPr/>
      <dgm:t>
        <a:bodyPr/>
        <a:lstStyle/>
        <a:p>
          <a:endParaRPr lang="en-US"/>
        </a:p>
      </dgm:t>
    </dgm:pt>
    <dgm:pt modelId="{A3ECF14D-645C-4FCF-A4D7-69971FC0B89F}" type="sibTrans" cxnId="{AA60174E-EF9E-4BD8-98C4-11F39450631D}">
      <dgm:prSet/>
      <dgm:spPr/>
      <dgm:t>
        <a:bodyPr/>
        <a:lstStyle/>
        <a:p>
          <a:endParaRPr lang="en-US"/>
        </a:p>
      </dgm:t>
    </dgm:pt>
    <dgm:pt modelId="{2929CB7E-D5B9-4AE5-98D2-7A4D6ED4009B}">
      <dgm:prSet phldrT="[Text]" custT="1"/>
      <dgm:spPr/>
      <dgm:t>
        <a:bodyPr/>
        <a:lstStyle/>
        <a:p>
          <a:r>
            <a:rPr lang="en-US" sz="2800" dirty="0"/>
            <a:t>ZERO-DAY EXPLOITS</a:t>
          </a:r>
        </a:p>
      </dgm:t>
    </dgm:pt>
    <dgm:pt modelId="{01D0DBA6-F9F6-43FB-A14D-4223D9846D3B}" type="parTrans" cxnId="{E2FBFA00-CED0-4BD1-8D9D-DF7359D7E5DB}">
      <dgm:prSet/>
      <dgm:spPr/>
      <dgm:t>
        <a:bodyPr/>
        <a:lstStyle/>
        <a:p>
          <a:endParaRPr lang="en-US"/>
        </a:p>
      </dgm:t>
    </dgm:pt>
    <dgm:pt modelId="{55B4C994-8629-4AE1-98BA-7FEC6B25594A}" type="sibTrans" cxnId="{E2FBFA00-CED0-4BD1-8D9D-DF7359D7E5DB}">
      <dgm:prSet/>
      <dgm:spPr/>
      <dgm:t>
        <a:bodyPr/>
        <a:lstStyle/>
        <a:p>
          <a:endParaRPr lang="en-US"/>
        </a:p>
      </dgm:t>
    </dgm:pt>
    <dgm:pt modelId="{CBD9C8DD-8487-4259-8079-CB3C889051D8}">
      <dgm:prSet phldrT="[Text]" custT="1"/>
      <dgm:spPr/>
      <dgm:t>
        <a:bodyPr/>
        <a:lstStyle/>
        <a:p>
          <a:pPr rtl="0"/>
          <a:r>
            <a:rPr lang="en-US" sz="2000" dirty="0"/>
            <a:t>New</a:t>
          </a:r>
          <a:r>
            <a:rPr lang="en-US" sz="2000" b="1" dirty="0"/>
            <a:t> </a:t>
          </a:r>
          <a:r>
            <a:rPr lang="en-US" sz="2000" dirty="0"/>
            <a:t>attacks that haven’t been clearly identified and haven’t been incorporated into security screening systems.</a:t>
          </a:r>
        </a:p>
      </dgm:t>
    </dgm:pt>
    <dgm:pt modelId="{AE6A5356-0A95-46A7-B15C-C86F62E29C97}" type="parTrans" cxnId="{46F3BC13-3D29-4AAF-8E30-259AFFC2FCD4}">
      <dgm:prSet/>
      <dgm:spPr/>
      <dgm:t>
        <a:bodyPr/>
        <a:lstStyle/>
        <a:p>
          <a:endParaRPr lang="en-US"/>
        </a:p>
      </dgm:t>
    </dgm:pt>
    <dgm:pt modelId="{14139C4E-D337-4C47-8B8A-DBA14CC3FE5B}" type="sibTrans" cxnId="{46F3BC13-3D29-4AAF-8E30-259AFFC2FCD4}">
      <dgm:prSet/>
      <dgm:spPr/>
      <dgm:t>
        <a:bodyPr/>
        <a:lstStyle/>
        <a:p>
          <a:endParaRPr lang="en-US"/>
        </a:p>
      </dgm:t>
    </dgm:pt>
    <dgm:pt modelId="{ADAB32E5-6D46-4B55-AA13-6BC386BF08ED}">
      <dgm:prSet custT="1"/>
      <dgm:spPr/>
      <dgm:t>
        <a:bodyPr/>
        <a:lstStyle/>
        <a:p>
          <a:r>
            <a:rPr lang="en-US" sz="2800" dirty="0"/>
            <a:t>PASSWORDS</a:t>
          </a:r>
        </a:p>
      </dgm:t>
    </dgm:pt>
    <dgm:pt modelId="{3350C483-F5AD-4A15-9750-0DBB49FCD8D8}" type="parTrans" cxnId="{8C7205E0-DEB1-4004-AF78-BDC01DF97F23}">
      <dgm:prSet/>
      <dgm:spPr/>
      <dgm:t>
        <a:bodyPr/>
        <a:lstStyle/>
        <a:p>
          <a:endParaRPr lang="en-US"/>
        </a:p>
      </dgm:t>
    </dgm:pt>
    <dgm:pt modelId="{61EC0EDF-1EFA-4145-AA5F-4B44B1FE08A4}" type="sibTrans" cxnId="{8C7205E0-DEB1-4004-AF78-BDC01DF97F23}">
      <dgm:prSet/>
      <dgm:spPr/>
      <dgm:t>
        <a:bodyPr/>
        <a:lstStyle/>
        <a:p>
          <a:endParaRPr lang="en-US"/>
        </a:p>
      </dgm:t>
    </dgm:pt>
    <dgm:pt modelId="{F2DE2570-8751-438C-82B4-696AE5C78C77}">
      <dgm:prSet custT="1"/>
      <dgm:spPr/>
      <dgm:t>
        <a:bodyPr/>
        <a:lstStyle/>
        <a:p>
          <a:pPr rtl="0"/>
          <a:r>
            <a:rPr lang="en-US" sz="2000" dirty="0"/>
            <a:t>Most users employ inefficient and insecure password systems</a:t>
          </a:r>
        </a:p>
      </dgm:t>
    </dgm:pt>
    <dgm:pt modelId="{AB03DD8E-BD87-49ED-8956-D6382CB2BECC}" type="parTrans" cxnId="{30C6CD69-6077-48C7-8A3B-B55A8D91C4EA}">
      <dgm:prSet/>
      <dgm:spPr/>
      <dgm:t>
        <a:bodyPr/>
        <a:lstStyle/>
        <a:p>
          <a:endParaRPr lang="en-US"/>
        </a:p>
      </dgm:t>
    </dgm:pt>
    <dgm:pt modelId="{02E6768A-F847-4B6F-B38F-BBB040FF5796}" type="sibTrans" cxnId="{30C6CD69-6077-48C7-8A3B-B55A8D91C4EA}">
      <dgm:prSet/>
      <dgm:spPr/>
      <dgm:t>
        <a:bodyPr/>
        <a:lstStyle/>
        <a:p>
          <a:endParaRPr lang="en-US"/>
        </a:p>
      </dgm:t>
    </dgm:pt>
    <dgm:pt modelId="{D57CDEAE-821B-4407-A7E5-F1FB468BCF7C}">
      <dgm:prSet custT="1"/>
      <dgm:spPr/>
      <dgm:t>
        <a:bodyPr/>
        <a:lstStyle/>
        <a:p>
          <a:pPr rtl="0"/>
          <a:r>
            <a:rPr lang="en-US" sz="2000" b="1" dirty="0">
              <a:solidFill>
                <a:schemeClr val="accent6">
                  <a:lumMod val="75000"/>
                </a:schemeClr>
              </a:solidFill>
            </a:rPr>
            <a:t>Biometrics:</a:t>
          </a:r>
          <a:r>
            <a:rPr lang="en-US" sz="2000" dirty="0"/>
            <a:t> Measure and analyze human body characteristics for identification or authentication.</a:t>
          </a:r>
        </a:p>
      </dgm:t>
    </dgm:pt>
    <dgm:pt modelId="{D59F68B5-533B-4FBC-A8B4-2F64E9C41EF6}" type="parTrans" cxnId="{B958CFA5-E382-4A7E-8B55-914D0C69F74C}">
      <dgm:prSet/>
      <dgm:spPr/>
      <dgm:t>
        <a:bodyPr/>
        <a:lstStyle/>
        <a:p>
          <a:endParaRPr lang="en-US"/>
        </a:p>
      </dgm:t>
    </dgm:pt>
    <dgm:pt modelId="{EB4B8C2E-2CBC-4A01-B757-96A4DCC5F36A}" type="sibTrans" cxnId="{B958CFA5-E382-4A7E-8B55-914D0C69F74C}">
      <dgm:prSet/>
      <dgm:spPr/>
      <dgm:t>
        <a:bodyPr/>
        <a:lstStyle/>
        <a:p>
          <a:endParaRPr lang="en-US"/>
        </a:p>
      </dgm:t>
    </dgm:pt>
    <dgm:pt modelId="{5347CA6C-71B0-49FD-886C-3F0B97C016C7}">
      <dgm:prSet custT="1"/>
      <dgm:spPr/>
      <dgm:t>
        <a:bodyPr/>
        <a:lstStyle/>
        <a:p>
          <a:pPr rtl="0"/>
          <a:r>
            <a:rPr lang="en-US" sz="2000" b="1" dirty="0">
              <a:solidFill>
                <a:schemeClr val="accent6">
                  <a:lumMod val="75000"/>
                </a:schemeClr>
              </a:solidFill>
            </a:rPr>
            <a:t>Multi-factor authentication:</a:t>
          </a:r>
          <a:r>
            <a:rPr lang="en-US" sz="2000" dirty="0"/>
            <a:t> when identity is proven by presenting more than one item for proof of credentials.</a:t>
          </a:r>
        </a:p>
      </dgm:t>
    </dgm:pt>
    <dgm:pt modelId="{D395511A-0CBE-4424-BAED-2E27DA12E135}" type="parTrans" cxnId="{F2BD634E-C8D3-4410-AA26-9091E3638DE9}">
      <dgm:prSet/>
      <dgm:spPr/>
      <dgm:t>
        <a:bodyPr/>
        <a:lstStyle/>
        <a:p>
          <a:endParaRPr lang="en-US"/>
        </a:p>
      </dgm:t>
    </dgm:pt>
    <dgm:pt modelId="{6FDA03C9-5701-4ACA-BFCE-864D7BCAC53E}" type="sibTrans" cxnId="{F2BD634E-C8D3-4410-AA26-9091E3638DE9}">
      <dgm:prSet/>
      <dgm:spPr/>
      <dgm:t>
        <a:bodyPr/>
        <a:lstStyle/>
        <a:p>
          <a:endParaRPr lang="en-US"/>
        </a:p>
      </dgm:t>
    </dgm:pt>
    <dgm:pt modelId="{7659A28E-1043-4975-A86D-F26167EB22AE}" type="pres">
      <dgm:prSet presAssocID="{F7B716A0-1815-4B25-8DBA-6DA505A3E71F}" presName="linear" presStyleCnt="0">
        <dgm:presLayoutVars>
          <dgm:animLvl val="lvl"/>
          <dgm:resizeHandles val="exact"/>
        </dgm:presLayoutVars>
      </dgm:prSet>
      <dgm:spPr/>
    </dgm:pt>
    <dgm:pt modelId="{5C3F8CF5-6DC9-42D4-9576-8C942240A1FE}" type="pres">
      <dgm:prSet presAssocID="{2A4CB5EF-DF32-407E-AB59-2AEFA1A4BE0E}" presName="parentText" presStyleLbl="node1" presStyleIdx="0" presStyleCnt="3">
        <dgm:presLayoutVars>
          <dgm:chMax val="0"/>
          <dgm:bulletEnabled val="1"/>
        </dgm:presLayoutVars>
      </dgm:prSet>
      <dgm:spPr/>
    </dgm:pt>
    <dgm:pt modelId="{11ECE137-708B-40DD-A2BE-076A0E9FA9BD}" type="pres">
      <dgm:prSet presAssocID="{2A4CB5EF-DF32-407E-AB59-2AEFA1A4BE0E}" presName="childText" presStyleLbl="revTx" presStyleIdx="0" presStyleCnt="3">
        <dgm:presLayoutVars>
          <dgm:bulletEnabled val="1"/>
        </dgm:presLayoutVars>
      </dgm:prSet>
      <dgm:spPr/>
    </dgm:pt>
    <dgm:pt modelId="{4DC1333B-4BE6-4C70-A035-8A96F87F569A}" type="pres">
      <dgm:prSet presAssocID="{2929CB7E-D5B9-4AE5-98D2-7A4D6ED4009B}" presName="parentText" presStyleLbl="node1" presStyleIdx="1" presStyleCnt="3">
        <dgm:presLayoutVars>
          <dgm:chMax val="0"/>
          <dgm:bulletEnabled val="1"/>
        </dgm:presLayoutVars>
      </dgm:prSet>
      <dgm:spPr/>
    </dgm:pt>
    <dgm:pt modelId="{DAE91603-E6C5-4E13-B733-986A7A76B189}" type="pres">
      <dgm:prSet presAssocID="{2929CB7E-D5B9-4AE5-98D2-7A4D6ED4009B}" presName="childText" presStyleLbl="revTx" presStyleIdx="1" presStyleCnt="3">
        <dgm:presLayoutVars>
          <dgm:bulletEnabled val="1"/>
        </dgm:presLayoutVars>
      </dgm:prSet>
      <dgm:spPr/>
    </dgm:pt>
    <dgm:pt modelId="{2C399A78-2D16-4745-87AF-1ED1763DCF97}" type="pres">
      <dgm:prSet presAssocID="{ADAB32E5-6D46-4B55-AA13-6BC386BF08ED}" presName="parentText" presStyleLbl="node1" presStyleIdx="2" presStyleCnt="3">
        <dgm:presLayoutVars>
          <dgm:chMax val="0"/>
          <dgm:bulletEnabled val="1"/>
        </dgm:presLayoutVars>
      </dgm:prSet>
      <dgm:spPr/>
    </dgm:pt>
    <dgm:pt modelId="{F2C0F707-9808-4BC0-BD86-3FD1AB072EDD}" type="pres">
      <dgm:prSet presAssocID="{ADAB32E5-6D46-4B55-AA13-6BC386BF08ED}" presName="childText" presStyleLbl="revTx" presStyleIdx="2" presStyleCnt="3">
        <dgm:presLayoutVars>
          <dgm:bulletEnabled val="1"/>
        </dgm:presLayoutVars>
      </dgm:prSet>
      <dgm:spPr/>
    </dgm:pt>
  </dgm:ptLst>
  <dgm:cxnLst>
    <dgm:cxn modelId="{E2FBFA00-CED0-4BD1-8D9D-DF7359D7E5DB}" srcId="{F7B716A0-1815-4B25-8DBA-6DA505A3E71F}" destId="{2929CB7E-D5B9-4AE5-98D2-7A4D6ED4009B}" srcOrd="1" destOrd="0" parTransId="{01D0DBA6-F9F6-43FB-A14D-4223D9846D3B}" sibTransId="{55B4C994-8629-4AE1-98BA-7FEC6B25594A}"/>
    <dgm:cxn modelId="{84926A08-7C9D-40CB-A20E-A7506752FE95}" type="presOf" srcId="{2A4CB5EF-DF32-407E-AB59-2AEFA1A4BE0E}" destId="{5C3F8CF5-6DC9-42D4-9576-8C942240A1FE}" srcOrd="0" destOrd="0" presId="urn:microsoft.com/office/officeart/2005/8/layout/vList2"/>
    <dgm:cxn modelId="{46F3BC13-3D29-4AAF-8E30-259AFFC2FCD4}" srcId="{2929CB7E-D5B9-4AE5-98D2-7A4D6ED4009B}" destId="{CBD9C8DD-8487-4259-8079-CB3C889051D8}" srcOrd="0" destOrd="0" parTransId="{AE6A5356-0A95-46A7-B15C-C86F62E29C97}" sibTransId="{14139C4E-D337-4C47-8B8A-DBA14CC3FE5B}"/>
    <dgm:cxn modelId="{F1FB951E-B892-4A1E-AF7A-9687B4898A34}" type="presOf" srcId="{2929CB7E-D5B9-4AE5-98D2-7A4D6ED4009B}" destId="{4DC1333B-4BE6-4C70-A035-8A96F87F569A}" srcOrd="0" destOrd="0" presId="urn:microsoft.com/office/officeart/2005/8/layout/vList2"/>
    <dgm:cxn modelId="{36F7DD48-29FE-4DD1-90F5-4989D43D845D}" type="presOf" srcId="{ADAB32E5-6D46-4B55-AA13-6BC386BF08ED}" destId="{2C399A78-2D16-4745-87AF-1ED1763DCF97}" srcOrd="0" destOrd="0" presId="urn:microsoft.com/office/officeart/2005/8/layout/vList2"/>
    <dgm:cxn modelId="{AA60174E-EF9E-4BD8-98C4-11F39450631D}" srcId="{2A4CB5EF-DF32-407E-AB59-2AEFA1A4BE0E}" destId="{2D28B4D5-EBAE-4477-9ABF-4E1935113218}" srcOrd="0" destOrd="0" parTransId="{7C364C89-A88A-4E3D-8754-E5839CC50FA0}" sibTransId="{A3ECF14D-645C-4FCF-A4D7-69971FC0B89F}"/>
    <dgm:cxn modelId="{F2BD634E-C8D3-4410-AA26-9091E3638DE9}" srcId="{F2DE2570-8751-438C-82B4-696AE5C78C77}" destId="{5347CA6C-71B0-49FD-886C-3F0B97C016C7}" srcOrd="1" destOrd="0" parTransId="{D395511A-0CBE-4424-BAED-2E27DA12E135}" sibTransId="{6FDA03C9-5701-4ACA-BFCE-864D7BCAC53E}"/>
    <dgm:cxn modelId="{30C6CD69-6077-48C7-8A3B-B55A8D91C4EA}" srcId="{ADAB32E5-6D46-4B55-AA13-6BC386BF08ED}" destId="{F2DE2570-8751-438C-82B4-696AE5C78C77}" srcOrd="0" destOrd="0" parTransId="{AB03DD8E-BD87-49ED-8956-D6382CB2BECC}" sibTransId="{02E6768A-F847-4B6F-B38F-BBB040FF5796}"/>
    <dgm:cxn modelId="{B8E49F79-E7AA-4514-ACE1-26581DC3A31D}" srcId="{F7B716A0-1815-4B25-8DBA-6DA505A3E71F}" destId="{2A4CB5EF-DF32-407E-AB59-2AEFA1A4BE0E}" srcOrd="0" destOrd="0" parTransId="{3D3329D3-AF2D-4979-B671-DC0843D3585F}" sibTransId="{20867DF3-7B16-45DF-B608-A0362B413C9B}"/>
    <dgm:cxn modelId="{A5F2D889-7EB3-4080-8273-C4082E82A050}" type="presOf" srcId="{F7B716A0-1815-4B25-8DBA-6DA505A3E71F}" destId="{7659A28E-1043-4975-A86D-F26167EB22AE}" srcOrd="0" destOrd="0" presId="urn:microsoft.com/office/officeart/2005/8/layout/vList2"/>
    <dgm:cxn modelId="{0549179E-A519-493E-A151-0FFFB8F961EA}" type="presOf" srcId="{D57CDEAE-821B-4407-A7E5-F1FB468BCF7C}" destId="{F2C0F707-9808-4BC0-BD86-3FD1AB072EDD}" srcOrd="0" destOrd="1" presId="urn:microsoft.com/office/officeart/2005/8/layout/vList2"/>
    <dgm:cxn modelId="{B958CFA5-E382-4A7E-8B55-914D0C69F74C}" srcId="{F2DE2570-8751-438C-82B4-696AE5C78C77}" destId="{D57CDEAE-821B-4407-A7E5-F1FB468BCF7C}" srcOrd="0" destOrd="0" parTransId="{D59F68B5-533B-4FBC-A8B4-2F64E9C41EF6}" sibTransId="{EB4B8C2E-2CBC-4A01-B757-96A4DCC5F36A}"/>
    <dgm:cxn modelId="{929B76DA-E749-477A-A677-0AA6A705AAA7}" type="presOf" srcId="{F2DE2570-8751-438C-82B4-696AE5C78C77}" destId="{F2C0F707-9808-4BC0-BD86-3FD1AB072EDD}" srcOrd="0" destOrd="0" presId="urn:microsoft.com/office/officeart/2005/8/layout/vList2"/>
    <dgm:cxn modelId="{632231DE-E15D-4701-9A0E-5FBBA39CABBE}" type="presOf" srcId="{5347CA6C-71B0-49FD-886C-3F0B97C016C7}" destId="{F2C0F707-9808-4BC0-BD86-3FD1AB072EDD}" srcOrd="0" destOrd="2" presId="urn:microsoft.com/office/officeart/2005/8/layout/vList2"/>
    <dgm:cxn modelId="{8C7205E0-DEB1-4004-AF78-BDC01DF97F23}" srcId="{F7B716A0-1815-4B25-8DBA-6DA505A3E71F}" destId="{ADAB32E5-6D46-4B55-AA13-6BC386BF08ED}" srcOrd="2" destOrd="0" parTransId="{3350C483-F5AD-4A15-9750-0DBB49FCD8D8}" sibTransId="{61EC0EDF-1EFA-4145-AA5F-4B44B1FE08A4}"/>
    <dgm:cxn modelId="{FFB70CE3-6BB5-4E7E-85B9-5A0B9895F272}" type="presOf" srcId="{2D28B4D5-EBAE-4477-9ABF-4E1935113218}" destId="{11ECE137-708B-40DD-A2BE-076A0E9FA9BD}" srcOrd="0" destOrd="0" presId="urn:microsoft.com/office/officeart/2005/8/layout/vList2"/>
    <dgm:cxn modelId="{FEEEE9F4-D78A-4DA3-B7B8-9F8E2335EFD0}" type="presOf" srcId="{CBD9C8DD-8487-4259-8079-CB3C889051D8}" destId="{DAE91603-E6C5-4E13-B733-986A7A76B189}" srcOrd="0" destOrd="0" presId="urn:microsoft.com/office/officeart/2005/8/layout/vList2"/>
    <dgm:cxn modelId="{F5091A20-E386-45E8-98BD-5D8ABAC02EDE}" type="presParOf" srcId="{7659A28E-1043-4975-A86D-F26167EB22AE}" destId="{5C3F8CF5-6DC9-42D4-9576-8C942240A1FE}" srcOrd="0" destOrd="0" presId="urn:microsoft.com/office/officeart/2005/8/layout/vList2"/>
    <dgm:cxn modelId="{D04260D8-A4AA-44CF-8952-F1A5F2E50AC7}" type="presParOf" srcId="{7659A28E-1043-4975-A86D-F26167EB22AE}" destId="{11ECE137-708B-40DD-A2BE-076A0E9FA9BD}" srcOrd="1" destOrd="0" presId="urn:microsoft.com/office/officeart/2005/8/layout/vList2"/>
    <dgm:cxn modelId="{6C589BE1-9A5F-4450-97BE-FB1FB98BAF1F}" type="presParOf" srcId="{7659A28E-1043-4975-A86D-F26167EB22AE}" destId="{4DC1333B-4BE6-4C70-A035-8A96F87F569A}" srcOrd="2" destOrd="0" presId="urn:microsoft.com/office/officeart/2005/8/layout/vList2"/>
    <dgm:cxn modelId="{5BB05FA0-7ECE-4F12-AA56-4C3B38E993FF}" type="presParOf" srcId="{7659A28E-1043-4975-A86D-F26167EB22AE}" destId="{DAE91603-E6C5-4E13-B733-986A7A76B189}" srcOrd="3" destOrd="0" presId="urn:microsoft.com/office/officeart/2005/8/layout/vList2"/>
    <dgm:cxn modelId="{76374ABA-B571-45B1-BAD3-1A9711BEE124}" type="presParOf" srcId="{7659A28E-1043-4975-A86D-F26167EB22AE}" destId="{2C399A78-2D16-4745-87AF-1ED1763DCF97}" srcOrd="4" destOrd="0" presId="urn:microsoft.com/office/officeart/2005/8/layout/vList2"/>
    <dgm:cxn modelId="{A0EE9BE7-7E8B-43FE-854A-13A50C6BA6FE}" type="presParOf" srcId="{7659A28E-1043-4975-A86D-F26167EB22AE}" destId="{F2C0F707-9808-4BC0-BD86-3FD1AB072EDD}"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00BD2B-EBB5-4B29-8BC1-E49D18ABB0A5}"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5EF9C538-CA1C-4511-A337-A63C3DB6640E}">
      <dgm:prSet phldrT="[Text]" custT="1"/>
      <dgm:spPr/>
      <dgm:t>
        <a:bodyPr/>
        <a:lstStyle/>
        <a:p>
          <a:r>
            <a:rPr lang="en-US" sz="2800" dirty="0"/>
            <a:t>DUMPSTER DIVING</a:t>
          </a:r>
        </a:p>
      </dgm:t>
    </dgm:pt>
    <dgm:pt modelId="{AC8399EF-2B9E-4541-9C19-0C8B9716AE3A}" type="parTrans" cxnId="{9E091742-BE68-4A3E-ADC5-DF076C596854}">
      <dgm:prSet/>
      <dgm:spPr/>
      <dgm:t>
        <a:bodyPr/>
        <a:lstStyle/>
        <a:p>
          <a:endParaRPr lang="en-US"/>
        </a:p>
      </dgm:t>
    </dgm:pt>
    <dgm:pt modelId="{4CAAA972-08AA-4142-A101-38FB34BC5E33}" type="sibTrans" cxnId="{9E091742-BE68-4A3E-ADC5-DF076C596854}">
      <dgm:prSet/>
      <dgm:spPr/>
      <dgm:t>
        <a:bodyPr/>
        <a:lstStyle/>
        <a:p>
          <a:endParaRPr lang="en-US"/>
        </a:p>
      </dgm:t>
    </dgm:pt>
    <dgm:pt modelId="{9FF1542C-50B5-4827-85B6-3D48902C6C16}">
      <dgm:prSet phldrT="[Text]" custT="1"/>
      <dgm:spPr/>
      <dgm:t>
        <a:bodyPr/>
        <a:lstStyle/>
        <a:p>
          <a:pPr rtl="0"/>
          <a:r>
            <a:rPr lang="en-US" sz="2000" dirty="0"/>
            <a:t>Combing through trash to identify valuable assets.</a:t>
          </a:r>
        </a:p>
      </dgm:t>
    </dgm:pt>
    <dgm:pt modelId="{62EB7DD2-BC53-42F1-A38A-C18600F86358}" type="parTrans" cxnId="{E4602491-B79C-4896-8792-F2AC728A69DE}">
      <dgm:prSet/>
      <dgm:spPr/>
      <dgm:t>
        <a:bodyPr/>
        <a:lstStyle/>
        <a:p>
          <a:endParaRPr lang="en-US"/>
        </a:p>
      </dgm:t>
    </dgm:pt>
    <dgm:pt modelId="{3E17D070-7EB9-4B71-BCFA-F95ACC733C1A}" type="sibTrans" cxnId="{E4602491-B79C-4896-8792-F2AC728A69DE}">
      <dgm:prSet/>
      <dgm:spPr/>
      <dgm:t>
        <a:bodyPr/>
        <a:lstStyle/>
        <a:p>
          <a:endParaRPr lang="en-US"/>
        </a:p>
      </dgm:t>
    </dgm:pt>
    <dgm:pt modelId="{DF6EF1E2-2B33-4DBE-B6DE-CD96FD9B579D}">
      <dgm:prSet phldrT="[Text]" custT="1"/>
      <dgm:spPr/>
      <dgm:t>
        <a:bodyPr/>
        <a:lstStyle/>
        <a:p>
          <a:r>
            <a:rPr lang="en-US" sz="2800" dirty="0"/>
            <a:t>SHOULDER SURFING</a:t>
          </a:r>
        </a:p>
      </dgm:t>
    </dgm:pt>
    <dgm:pt modelId="{2E24CE62-6528-4365-AA71-BB90CD26BBAE}" type="parTrans" cxnId="{EEA30B0E-DC70-47EE-9967-DAD59C8D1B9A}">
      <dgm:prSet/>
      <dgm:spPr/>
      <dgm:t>
        <a:bodyPr/>
        <a:lstStyle/>
        <a:p>
          <a:endParaRPr lang="en-US"/>
        </a:p>
      </dgm:t>
    </dgm:pt>
    <dgm:pt modelId="{88D7A1EB-923A-4277-A535-BAE33AEC2EB8}" type="sibTrans" cxnId="{EEA30B0E-DC70-47EE-9967-DAD59C8D1B9A}">
      <dgm:prSet/>
      <dgm:spPr/>
      <dgm:t>
        <a:bodyPr/>
        <a:lstStyle/>
        <a:p>
          <a:endParaRPr lang="en-US"/>
        </a:p>
      </dgm:t>
    </dgm:pt>
    <dgm:pt modelId="{322E5162-CDF1-4F68-987D-62E1DFFCE7CD}">
      <dgm:prSet phldrT="[Text]" custT="1"/>
      <dgm:spPr/>
      <dgm:t>
        <a:bodyPr/>
        <a:lstStyle/>
        <a:p>
          <a:pPr rtl="0"/>
          <a:r>
            <a:rPr lang="en-US" sz="2000" dirty="0"/>
            <a:t>Gaining compromising information through observation.</a:t>
          </a:r>
        </a:p>
      </dgm:t>
    </dgm:pt>
    <dgm:pt modelId="{B610E590-653E-4A00-BCE1-234C89E6E559}" type="parTrans" cxnId="{BFE0F219-D356-4E1B-9391-16E8D30C3AF7}">
      <dgm:prSet/>
      <dgm:spPr/>
      <dgm:t>
        <a:bodyPr/>
        <a:lstStyle/>
        <a:p>
          <a:endParaRPr lang="en-US"/>
        </a:p>
      </dgm:t>
    </dgm:pt>
    <dgm:pt modelId="{30BFC47F-734D-4080-AD52-240CEB8AF43B}" type="sibTrans" cxnId="{BFE0F219-D356-4E1B-9391-16E8D30C3AF7}">
      <dgm:prSet/>
      <dgm:spPr/>
      <dgm:t>
        <a:bodyPr/>
        <a:lstStyle/>
        <a:p>
          <a:endParaRPr lang="en-US"/>
        </a:p>
      </dgm:t>
    </dgm:pt>
    <dgm:pt modelId="{16CC4110-83A1-4FA6-9A5D-1AE3BDA0796A}">
      <dgm:prSet custT="1"/>
      <dgm:spPr/>
      <dgm:t>
        <a:bodyPr/>
        <a:lstStyle/>
        <a:p>
          <a:r>
            <a:rPr lang="en-US" sz="2800" dirty="0"/>
            <a:t>BRUTE-FORCE ATTACKS</a:t>
          </a:r>
        </a:p>
      </dgm:t>
    </dgm:pt>
    <dgm:pt modelId="{67CD9189-2C9B-45BC-999C-9295CEF284C4}" type="parTrans" cxnId="{F666E189-0E2F-4529-AB75-2FBA94D53FAA}">
      <dgm:prSet/>
      <dgm:spPr/>
      <dgm:t>
        <a:bodyPr/>
        <a:lstStyle/>
        <a:p>
          <a:endParaRPr lang="en-US"/>
        </a:p>
      </dgm:t>
    </dgm:pt>
    <dgm:pt modelId="{6590C03B-6E24-4F78-AF90-AA03A53EFDFD}" type="sibTrans" cxnId="{F666E189-0E2F-4529-AB75-2FBA94D53FAA}">
      <dgm:prSet/>
      <dgm:spPr/>
      <dgm:t>
        <a:bodyPr/>
        <a:lstStyle/>
        <a:p>
          <a:endParaRPr lang="en-US"/>
        </a:p>
      </dgm:t>
    </dgm:pt>
    <dgm:pt modelId="{43A262E8-40A9-4FC8-8453-23367169FA0D}">
      <dgm:prSet custT="1"/>
      <dgm:spPr/>
      <dgm:t>
        <a:bodyPr/>
        <a:lstStyle/>
        <a:p>
          <a:pPr rtl="0"/>
          <a:r>
            <a:rPr lang="en-US" sz="2000" dirty="0"/>
            <a:t>Exhausts all possible password combinations to break into an account.</a:t>
          </a:r>
        </a:p>
      </dgm:t>
    </dgm:pt>
    <dgm:pt modelId="{7CAB6AC6-3739-4BA4-9B8D-64761B1D06CB}" type="parTrans" cxnId="{AFC480E0-BA74-4EDD-80E6-6AEFFA76371F}">
      <dgm:prSet/>
      <dgm:spPr/>
      <dgm:t>
        <a:bodyPr/>
        <a:lstStyle/>
        <a:p>
          <a:endParaRPr lang="en-US"/>
        </a:p>
      </dgm:t>
    </dgm:pt>
    <dgm:pt modelId="{EA524148-98A7-4461-B941-99A87161CD29}" type="sibTrans" cxnId="{AFC480E0-BA74-4EDD-80E6-6AEFFA76371F}">
      <dgm:prSet/>
      <dgm:spPr/>
      <dgm:t>
        <a:bodyPr/>
        <a:lstStyle/>
        <a:p>
          <a:endParaRPr lang="en-US"/>
        </a:p>
      </dgm:t>
    </dgm:pt>
    <dgm:pt modelId="{F8EDA956-CB4C-4B41-BE77-7D0D3DF2BD98}" type="pres">
      <dgm:prSet presAssocID="{3100BD2B-EBB5-4B29-8BC1-E49D18ABB0A5}" presName="linear" presStyleCnt="0">
        <dgm:presLayoutVars>
          <dgm:animLvl val="lvl"/>
          <dgm:resizeHandles val="exact"/>
        </dgm:presLayoutVars>
      </dgm:prSet>
      <dgm:spPr/>
    </dgm:pt>
    <dgm:pt modelId="{C88C171E-9D17-48C5-853B-8CD5B4C7EA39}" type="pres">
      <dgm:prSet presAssocID="{5EF9C538-CA1C-4511-A337-A63C3DB6640E}" presName="parentText" presStyleLbl="node1" presStyleIdx="0" presStyleCnt="3">
        <dgm:presLayoutVars>
          <dgm:chMax val="0"/>
          <dgm:bulletEnabled val="1"/>
        </dgm:presLayoutVars>
      </dgm:prSet>
      <dgm:spPr/>
    </dgm:pt>
    <dgm:pt modelId="{8D4B349D-4D1B-4D26-98C0-B9DD9B3355E9}" type="pres">
      <dgm:prSet presAssocID="{5EF9C538-CA1C-4511-A337-A63C3DB6640E}" presName="childText" presStyleLbl="revTx" presStyleIdx="0" presStyleCnt="3">
        <dgm:presLayoutVars>
          <dgm:bulletEnabled val="1"/>
        </dgm:presLayoutVars>
      </dgm:prSet>
      <dgm:spPr/>
    </dgm:pt>
    <dgm:pt modelId="{12F8278D-5C12-4C48-BAF7-3C649A65DD46}" type="pres">
      <dgm:prSet presAssocID="{DF6EF1E2-2B33-4DBE-B6DE-CD96FD9B579D}" presName="parentText" presStyleLbl="node1" presStyleIdx="1" presStyleCnt="3">
        <dgm:presLayoutVars>
          <dgm:chMax val="0"/>
          <dgm:bulletEnabled val="1"/>
        </dgm:presLayoutVars>
      </dgm:prSet>
      <dgm:spPr/>
    </dgm:pt>
    <dgm:pt modelId="{0A72755F-ABD0-4C50-AACB-DB6F75B4A0D7}" type="pres">
      <dgm:prSet presAssocID="{DF6EF1E2-2B33-4DBE-B6DE-CD96FD9B579D}" presName="childText" presStyleLbl="revTx" presStyleIdx="1" presStyleCnt="3">
        <dgm:presLayoutVars>
          <dgm:bulletEnabled val="1"/>
        </dgm:presLayoutVars>
      </dgm:prSet>
      <dgm:spPr/>
    </dgm:pt>
    <dgm:pt modelId="{DFB20260-CB70-4D07-8BF2-6B430BBFCE1B}" type="pres">
      <dgm:prSet presAssocID="{16CC4110-83A1-4FA6-9A5D-1AE3BDA0796A}" presName="parentText" presStyleLbl="node1" presStyleIdx="2" presStyleCnt="3">
        <dgm:presLayoutVars>
          <dgm:chMax val="0"/>
          <dgm:bulletEnabled val="1"/>
        </dgm:presLayoutVars>
      </dgm:prSet>
      <dgm:spPr/>
    </dgm:pt>
    <dgm:pt modelId="{AA63B303-BF82-41C1-BB25-0555015E80AC}" type="pres">
      <dgm:prSet presAssocID="{16CC4110-83A1-4FA6-9A5D-1AE3BDA0796A}" presName="childText" presStyleLbl="revTx" presStyleIdx="2" presStyleCnt="3">
        <dgm:presLayoutVars>
          <dgm:bulletEnabled val="1"/>
        </dgm:presLayoutVars>
      </dgm:prSet>
      <dgm:spPr/>
    </dgm:pt>
  </dgm:ptLst>
  <dgm:cxnLst>
    <dgm:cxn modelId="{53BB9806-D7F0-44D1-B2B8-EBB1E6C1B9E4}" type="presOf" srcId="{DF6EF1E2-2B33-4DBE-B6DE-CD96FD9B579D}" destId="{12F8278D-5C12-4C48-BAF7-3C649A65DD46}" srcOrd="0" destOrd="0" presId="urn:microsoft.com/office/officeart/2005/8/layout/vList2"/>
    <dgm:cxn modelId="{697A9C0D-69BE-4AEC-A0E3-FCDB72A0D4E0}" type="presOf" srcId="{5EF9C538-CA1C-4511-A337-A63C3DB6640E}" destId="{C88C171E-9D17-48C5-853B-8CD5B4C7EA39}" srcOrd="0" destOrd="0" presId="urn:microsoft.com/office/officeart/2005/8/layout/vList2"/>
    <dgm:cxn modelId="{EEA30B0E-DC70-47EE-9967-DAD59C8D1B9A}" srcId="{3100BD2B-EBB5-4B29-8BC1-E49D18ABB0A5}" destId="{DF6EF1E2-2B33-4DBE-B6DE-CD96FD9B579D}" srcOrd="1" destOrd="0" parTransId="{2E24CE62-6528-4365-AA71-BB90CD26BBAE}" sibTransId="{88D7A1EB-923A-4277-A535-BAE33AEC2EB8}"/>
    <dgm:cxn modelId="{E1C98115-E4A0-4656-BD72-A8FF665B4EF4}" type="presOf" srcId="{43A262E8-40A9-4FC8-8453-23367169FA0D}" destId="{AA63B303-BF82-41C1-BB25-0555015E80AC}" srcOrd="0" destOrd="0" presId="urn:microsoft.com/office/officeart/2005/8/layout/vList2"/>
    <dgm:cxn modelId="{BFE0F219-D356-4E1B-9391-16E8D30C3AF7}" srcId="{DF6EF1E2-2B33-4DBE-B6DE-CD96FD9B579D}" destId="{322E5162-CDF1-4F68-987D-62E1DFFCE7CD}" srcOrd="0" destOrd="0" parTransId="{B610E590-653E-4A00-BCE1-234C89E6E559}" sibTransId="{30BFC47F-734D-4080-AD52-240CEB8AF43B}"/>
    <dgm:cxn modelId="{9E091742-BE68-4A3E-ADC5-DF076C596854}" srcId="{3100BD2B-EBB5-4B29-8BC1-E49D18ABB0A5}" destId="{5EF9C538-CA1C-4511-A337-A63C3DB6640E}" srcOrd="0" destOrd="0" parTransId="{AC8399EF-2B9E-4541-9C19-0C8B9716AE3A}" sibTransId="{4CAAA972-08AA-4142-A101-38FB34BC5E33}"/>
    <dgm:cxn modelId="{8D34FC42-FBDB-405E-B2BA-1427ED962BBF}" type="presOf" srcId="{16CC4110-83A1-4FA6-9A5D-1AE3BDA0796A}" destId="{DFB20260-CB70-4D07-8BF2-6B430BBFCE1B}" srcOrd="0" destOrd="0" presId="urn:microsoft.com/office/officeart/2005/8/layout/vList2"/>
    <dgm:cxn modelId="{85B91D61-7992-4B1B-8C18-85B62DEC736A}" type="presOf" srcId="{3100BD2B-EBB5-4B29-8BC1-E49D18ABB0A5}" destId="{F8EDA956-CB4C-4B41-BE77-7D0D3DF2BD98}" srcOrd="0" destOrd="0" presId="urn:microsoft.com/office/officeart/2005/8/layout/vList2"/>
    <dgm:cxn modelId="{D06D797D-4E33-4A76-8E74-C6957410463F}" type="presOf" srcId="{9FF1542C-50B5-4827-85B6-3D48902C6C16}" destId="{8D4B349D-4D1B-4D26-98C0-B9DD9B3355E9}" srcOrd="0" destOrd="0" presId="urn:microsoft.com/office/officeart/2005/8/layout/vList2"/>
    <dgm:cxn modelId="{F666E189-0E2F-4529-AB75-2FBA94D53FAA}" srcId="{3100BD2B-EBB5-4B29-8BC1-E49D18ABB0A5}" destId="{16CC4110-83A1-4FA6-9A5D-1AE3BDA0796A}" srcOrd="2" destOrd="0" parTransId="{67CD9189-2C9B-45BC-999C-9295CEF284C4}" sibTransId="{6590C03B-6E24-4F78-AF90-AA03A53EFDFD}"/>
    <dgm:cxn modelId="{E4602491-B79C-4896-8792-F2AC728A69DE}" srcId="{5EF9C538-CA1C-4511-A337-A63C3DB6640E}" destId="{9FF1542C-50B5-4827-85B6-3D48902C6C16}" srcOrd="0" destOrd="0" parTransId="{62EB7DD2-BC53-42F1-A38A-C18600F86358}" sibTransId="{3E17D070-7EB9-4B71-BCFA-F95ACC733C1A}"/>
    <dgm:cxn modelId="{D10B64BD-E883-494A-B355-818CF9F55822}" type="presOf" srcId="{322E5162-CDF1-4F68-987D-62E1DFFCE7CD}" destId="{0A72755F-ABD0-4C50-AACB-DB6F75B4A0D7}" srcOrd="0" destOrd="0" presId="urn:microsoft.com/office/officeart/2005/8/layout/vList2"/>
    <dgm:cxn modelId="{AFC480E0-BA74-4EDD-80E6-6AEFFA76371F}" srcId="{16CC4110-83A1-4FA6-9A5D-1AE3BDA0796A}" destId="{43A262E8-40A9-4FC8-8453-23367169FA0D}" srcOrd="0" destOrd="0" parTransId="{7CAB6AC6-3739-4BA4-9B8D-64761B1D06CB}" sibTransId="{EA524148-98A7-4461-B941-99A87161CD29}"/>
    <dgm:cxn modelId="{AE7AE0DB-972B-4B77-BBE7-FFA7ED9AC6A9}" type="presParOf" srcId="{F8EDA956-CB4C-4B41-BE77-7D0D3DF2BD98}" destId="{C88C171E-9D17-48C5-853B-8CD5B4C7EA39}" srcOrd="0" destOrd="0" presId="urn:microsoft.com/office/officeart/2005/8/layout/vList2"/>
    <dgm:cxn modelId="{4F0CF263-76E5-4EC9-A6F5-481CAE69A7A0}" type="presParOf" srcId="{F8EDA956-CB4C-4B41-BE77-7D0D3DF2BD98}" destId="{8D4B349D-4D1B-4D26-98C0-B9DD9B3355E9}" srcOrd="1" destOrd="0" presId="urn:microsoft.com/office/officeart/2005/8/layout/vList2"/>
    <dgm:cxn modelId="{D839979D-53A8-4FC6-9576-6610B8FA5179}" type="presParOf" srcId="{F8EDA956-CB4C-4B41-BE77-7D0D3DF2BD98}" destId="{12F8278D-5C12-4C48-BAF7-3C649A65DD46}" srcOrd="2" destOrd="0" presId="urn:microsoft.com/office/officeart/2005/8/layout/vList2"/>
    <dgm:cxn modelId="{A129BC72-7AC6-4C9B-9E54-0CD27706388A}" type="presParOf" srcId="{F8EDA956-CB4C-4B41-BE77-7D0D3DF2BD98}" destId="{0A72755F-ABD0-4C50-AACB-DB6F75B4A0D7}" srcOrd="3" destOrd="0" presId="urn:microsoft.com/office/officeart/2005/8/layout/vList2"/>
    <dgm:cxn modelId="{B381426E-A92E-4DEE-ABFD-CD6E4FCB0BA8}" type="presParOf" srcId="{F8EDA956-CB4C-4B41-BE77-7D0D3DF2BD98}" destId="{DFB20260-CB70-4D07-8BF2-6B430BBFCE1B}" srcOrd="4" destOrd="0" presId="urn:microsoft.com/office/officeart/2005/8/layout/vList2"/>
    <dgm:cxn modelId="{19E69412-281A-4638-A680-099CAE9EDE38}" type="presParOf" srcId="{F8EDA956-CB4C-4B41-BE77-7D0D3DF2BD98}" destId="{AA63B303-BF82-41C1-BB25-0555015E80AC}"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E818E5-93DD-4630-82AA-DC8395027B7D}">
      <dsp:nvSpPr>
        <dsp:cNvPr id="0" name=""/>
        <dsp:cNvSpPr/>
      </dsp:nvSpPr>
      <dsp:spPr>
        <a:xfrm>
          <a:off x="472479" y="2349"/>
          <a:ext cx="1804609" cy="1082765"/>
        </a:xfrm>
        <a:prstGeom prst="roundRect">
          <a:avLst/>
        </a:prstGeom>
        <a:solidFill>
          <a:schemeClr val="accent6">
            <a:shade val="80000"/>
            <a:hueOff val="0"/>
            <a:satOff val="0"/>
            <a:lumOff val="0"/>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EXTORTION</a:t>
          </a:r>
        </a:p>
      </dsp:txBody>
      <dsp:txXfrm>
        <a:off x="525335" y="55205"/>
        <a:ext cx="1698897" cy="977053"/>
      </dsp:txXfrm>
    </dsp:sp>
    <dsp:sp modelId="{D1B1133D-A093-4F18-A817-66E80CB49B62}">
      <dsp:nvSpPr>
        <dsp:cNvPr id="0" name=""/>
        <dsp:cNvSpPr/>
      </dsp:nvSpPr>
      <dsp:spPr>
        <a:xfrm>
          <a:off x="2457550" y="2349"/>
          <a:ext cx="1804609" cy="1082765"/>
        </a:xfrm>
        <a:prstGeom prst="roundRect">
          <a:avLst/>
        </a:prstGeom>
        <a:solidFill>
          <a:schemeClr val="accent6">
            <a:shade val="80000"/>
            <a:hueOff val="0"/>
            <a:satOff val="-8031"/>
            <a:lumOff val="5285"/>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ESPIONAGE</a:t>
          </a:r>
        </a:p>
      </dsp:txBody>
      <dsp:txXfrm>
        <a:off x="2510406" y="55205"/>
        <a:ext cx="1698897" cy="977053"/>
      </dsp:txXfrm>
    </dsp:sp>
    <dsp:sp modelId="{FC10D8A5-CB56-456F-88B0-05F949E64609}">
      <dsp:nvSpPr>
        <dsp:cNvPr id="0" name=""/>
        <dsp:cNvSpPr/>
      </dsp:nvSpPr>
      <dsp:spPr>
        <a:xfrm>
          <a:off x="4442621" y="2349"/>
          <a:ext cx="1804609" cy="1082765"/>
        </a:xfrm>
        <a:prstGeom prst="roundRect">
          <a:avLst/>
        </a:prstGeom>
        <a:solidFill>
          <a:schemeClr val="accent6">
            <a:shade val="80000"/>
            <a:hueOff val="0"/>
            <a:satOff val="-16061"/>
            <a:lumOff val="10570"/>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CYBERWARFARE</a:t>
          </a:r>
        </a:p>
      </dsp:txBody>
      <dsp:txXfrm>
        <a:off x="4495477" y="55205"/>
        <a:ext cx="1698897" cy="977053"/>
      </dsp:txXfrm>
    </dsp:sp>
    <dsp:sp modelId="{A77B8100-ED9D-46BC-A388-1E672AC71EA5}">
      <dsp:nvSpPr>
        <dsp:cNvPr id="0" name=""/>
        <dsp:cNvSpPr/>
      </dsp:nvSpPr>
      <dsp:spPr>
        <a:xfrm>
          <a:off x="472479" y="1265576"/>
          <a:ext cx="1804609" cy="1082765"/>
        </a:xfrm>
        <a:prstGeom prst="roundRect">
          <a:avLst/>
        </a:prstGeom>
        <a:solidFill>
          <a:schemeClr val="accent6">
            <a:shade val="80000"/>
            <a:hueOff val="0"/>
            <a:satOff val="-24092"/>
            <a:lumOff val="15855"/>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TERRORISM</a:t>
          </a:r>
        </a:p>
      </dsp:txBody>
      <dsp:txXfrm>
        <a:off x="525335" y="1318432"/>
        <a:ext cx="1698897" cy="977053"/>
      </dsp:txXfrm>
    </dsp:sp>
    <dsp:sp modelId="{44EC9D2B-B820-488E-B1E8-573DD6820D41}">
      <dsp:nvSpPr>
        <dsp:cNvPr id="0" name=""/>
        <dsp:cNvSpPr/>
      </dsp:nvSpPr>
      <dsp:spPr>
        <a:xfrm>
          <a:off x="2457550" y="1265576"/>
          <a:ext cx="1804609" cy="1082765"/>
        </a:xfrm>
        <a:prstGeom prst="roundRect">
          <a:avLst/>
        </a:prstGeom>
        <a:solidFill>
          <a:schemeClr val="accent6">
            <a:shade val="80000"/>
            <a:hueOff val="0"/>
            <a:satOff val="-32123"/>
            <a:lumOff val="21140"/>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PRANKSTERS</a:t>
          </a:r>
        </a:p>
      </dsp:txBody>
      <dsp:txXfrm>
        <a:off x="2510406" y="1318432"/>
        <a:ext cx="1698897" cy="977053"/>
      </dsp:txXfrm>
    </dsp:sp>
    <dsp:sp modelId="{92267DB7-BB50-40EE-B1C7-A97B3BB724FC}">
      <dsp:nvSpPr>
        <dsp:cNvPr id="0" name=""/>
        <dsp:cNvSpPr/>
      </dsp:nvSpPr>
      <dsp:spPr>
        <a:xfrm>
          <a:off x="4442621" y="1265576"/>
          <a:ext cx="1804609" cy="1082765"/>
        </a:xfrm>
        <a:prstGeom prst="roundRect">
          <a:avLst/>
        </a:prstGeom>
        <a:solidFill>
          <a:schemeClr val="accent6">
            <a:shade val="80000"/>
            <a:hueOff val="0"/>
            <a:satOff val="-40154"/>
            <a:lumOff val="26425"/>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PROTEST HACKING</a:t>
          </a:r>
        </a:p>
      </dsp:txBody>
      <dsp:txXfrm>
        <a:off x="4495477" y="1318432"/>
        <a:ext cx="1698897" cy="977053"/>
      </dsp:txXfrm>
    </dsp:sp>
    <dsp:sp modelId="{F9F42E3F-B8E8-4157-85DC-67036950F0EE}">
      <dsp:nvSpPr>
        <dsp:cNvPr id="0" name=""/>
        <dsp:cNvSpPr/>
      </dsp:nvSpPr>
      <dsp:spPr>
        <a:xfrm>
          <a:off x="1465015" y="2528803"/>
          <a:ext cx="1804609" cy="1082765"/>
        </a:xfrm>
        <a:prstGeom prst="roundRect">
          <a:avLst/>
        </a:prstGeom>
        <a:solidFill>
          <a:schemeClr val="accent6">
            <a:shade val="80000"/>
            <a:hueOff val="0"/>
            <a:satOff val="-48184"/>
            <a:lumOff val="31710"/>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REVENGE</a:t>
          </a:r>
        </a:p>
      </dsp:txBody>
      <dsp:txXfrm>
        <a:off x="1517871" y="2581659"/>
        <a:ext cx="1698897" cy="977053"/>
      </dsp:txXfrm>
    </dsp:sp>
    <dsp:sp modelId="{92C716EC-CC62-4A59-A4F3-0DBBEC01BBAF}">
      <dsp:nvSpPr>
        <dsp:cNvPr id="0" name=""/>
        <dsp:cNvSpPr/>
      </dsp:nvSpPr>
      <dsp:spPr>
        <a:xfrm>
          <a:off x="3450085" y="2528803"/>
          <a:ext cx="1804609" cy="1082765"/>
        </a:xfrm>
        <a:prstGeom prst="roundRect">
          <a:avLst/>
        </a:prstGeom>
        <a:solidFill>
          <a:schemeClr val="accent6">
            <a:shade val="80000"/>
            <a:hueOff val="0"/>
            <a:satOff val="-56215"/>
            <a:lumOff val="36995"/>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INTELLECTUAL PROPERTY THEFT</a:t>
          </a:r>
        </a:p>
      </dsp:txBody>
      <dsp:txXfrm>
        <a:off x="3502941" y="2581659"/>
        <a:ext cx="1698897" cy="9770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D157E3-EE3A-4353-BA73-11D6594EF429}">
      <dsp:nvSpPr>
        <dsp:cNvPr id="0" name=""/>
        <dsp:cNvSpPr/>
      </dsp:nvSpPr>
      <dsp:spPr>
        <a:xfrm>
          <a:off x="0" y="8067"/>
          <a:ext cx="9071610" cy="804960"/>
        </a:xfrm>
        <a:prstGeom prst="roundRect">
          <a:avLst/>
        </a:prstGeom>
        <a:solidFill>
          <a:schemeClr val="dk2">
            <a:hueOff val="0"/>
            <a:satOff val="0"/>
            <a:lumOff val="0"/>
            <a:alphaOff val="0"/>
          </a:schemeClr>
        </a:solidFill>
        <a:ln w="25400" cap="flat" cmpd="dbl"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BAD APPLES</a:t>
          </a:r>
        </a:p>
      </dsp:txBody>
      <dsp:txXfrm>
        <a:off x="39295" y="47362"/>
        <a:ext cx="8993020" cy="726370"/>
      </dsp:txXfrm>
    </dsp:sp>
    <dsp:sp modelId="{859EC10C-EEFE-4529-BDDD-2A634CC1EEC4}">
      <dsp:nvSpPr>
        <dsp:cNvPr id="0" name=""/>
        <dsp:cNvSpPr/>
      </dsp:nvSpPr>
      <dsp:spPr>
        <a:xfrm>
          <a:off x="0" y="813027"/>
          <a:ext cx="9071610" cy="71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024"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en-US" sz="2000" kern="1200" dirty="0"/>
            <a:t>Rogue employees who steal secrets, install malware, or hold a firm hostage.</a:t>
          </a:r>
        </a:p>
      </dsp:txBody>
      <dsp:txXfrm>
        <a:off x="0" y="813027"/>
        <a:ext cx="9071610" cy="712080"/>
      </dsp:txXfrm>
    </dsp:sp>
    <dsp:sp modelId="{4680F9DE-ED44-4F72-AD24-BD2C8092FFC8}">
      <dsp:nvSpPr>
        <dsp:cNvPr id="0" name=""/>
        <dsp:cNvSpPr/>
      </dsp:nvSpPr>
      <dsp:spPr>
        <a:xfrm>
          <a:off x="0" y="1525107"/>
          <a:ext cx="9071610" cy="804960"/>
        </a:xfrm>
        <a:prstGeom prst="roundRect">
          <a:avLst/>
        </a:prstGeom>
        <a:solidFill>
          <a:schemeClr val="dk2">
            <a:hueOff val="0"/>
            <a:satOff val="0"/>
            <a:lumOff val="0"/>
            <a:alphaOff val="0"/>
          </a:schemeClr>
        </a:solidFill>
        <a:ln w="25400" cap="flat" cmpd="dbl"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SOCIAL ENGINEERING</a:t>
          </a:r>
        </a:p>
      </dsp:txBody>
      <dsp:txXfrm>
        <a:off x="39295" y="1564402"/>
        <a:ext cx="8993020" cy="726370"/>
      </dsp:txXfrm>
    </dsp:sp>
    <dsp:sp modelId="{5E755941-5ECF-45A1-80E6-35E0134CD0B3}">
      <dsp:nvSpPr>
        <dsp:cNvPr id="0" name=""/>
        <dsp:cNvSpPr/>
      </dsp:nvSpPr>
      <dsp:spPr>
        <a:xfrm>
          <a:off x="0" y="2330067"/>
          <a:ext cx="9071610" cy="71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024"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en-US" sz="2000" kern="1200" dirty="0"/>
            <a:t>Con games that trick employees into revealing information or performing other tasks that compromise a firm.</a:t>
          </a:r>
        </a:p>
      </dsp:txBody>
      <dsp:txXfrm>
        <a:off x="0" y="2330067"/>
        <a:ext cx="9071610" cy="712080"/>
      </dsp:txXfrm>
    </dsp:sp>
    <dsp:sp modelId="{97BDE77A-E260-40E7-8FE7-ACA286E432F3}">
      <dsp:nvSpPr>
        <dsp:cNvPr id="0" name=""/>
        <dsp:cNvSpPr/>
      </dsp:nvSpPr>
      <dsp:spPr>
        <a:xfrm>
          <a:off x="0" y="3042147"/>
          <a:ext cx="9071610" cy="804960"/>
        </a:xfrm>
        <a:prstGeom prst="roundRect">
          <a:avLst/>
        </a:prstGeom>
        <a:solidFill>
          <a:schemeClr val="dk2">
            <a:hueOff val="0"/>
            <a:satOff val="0"/>
            <a:lumOff val="0"/>
            <a:alphaOff val="0"/>
          </a:schemeClr>
        </a:solidFill>
        <a:ln w="25400" cap="flat" cmpd="dbl"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PHISHING</a:t>
          </a:r>
        </a:p>
      </dsp:txBody>
      <dsp:txXfrm>
        <a:off x="39295" y="3081442"/>
        <a:ext cx="8993020" cy="726370"/>
      </dsp:txXfrm>
    </dsp:sp>
    <dsp:sp modelId="{B9EA102E-FAF8-47C8-8F47-5EDD579C3985}">
      <dsp:nvSpPr>
        <dsp:cNvPr id="0" name=""/>
        <dsp:cNvSpPr/>
      </dsp:nvSpPr>
      <dsp:spPr>
        <a:xfrm>
          <a:off x="0" y="3847107"/>
          <a:ext cx="9071610" cy="102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024"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Cons executed using technology, in order to: </a:t>
          </a:r>
        </a:p>
        <a:p>
          <a:pPr marL="457200" lvl="2" indent="-228600" algn="l" defTabSz="889000" rtl="0">
            <a:lnSpc>
              <a:spcPct val="90000"/>
            </a:lnSpc>
            <a:spcBef>
              <a:spcPct val="0"/>
            </a:spcBef>
            <a:spcAft>
              <a:spcPct val="20000"/>
            </a:spcAft>
            <a:buChar char="•"/>
          </a:pPr>
          <a:r>
            <a:rPr lang="en-US" sz="2000" kern="1200" dirty="0"/>
            <a:t>Acquire sensitive information.</a:t>
          </a:r>
        </a:p>
        <a:p>
          <a:pPr marL="457200" lvl="2" indent="-228600" algn="l" defTabSz="889000" rtl="0">
            <a:lnSpc>
              <a:spcPct val="90000"/>
            </a:lnSpc>
            <a:spcBef>
              <a:spcPct val="0"/>
            </a:spcBef>
            <a:spcAft>
              <a:spcPct val="20000"/>
            </a:spcAft>
            <a:buChar char="•"/>
          </a:pPr>
          <a:r>
            <a:rPr lang="en-US" sz="2000" kern="1200" dirty="0"/>
            <a:t>Trick someone into installing malicious software.</a:t>
          </a:r>
        </a:p>
      </dsp:txBody>
      <dsp:txXfrm>
        <a:off x="0" y="3847107"/>
        <a:ext cx="9071610" cy="10236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3F8CF5-6DC9-42D4-9576-8C942240A1FE}">
      <dsp:nvSpPr>
        <dsp:cNvPr id="0" name=""/>
        <dsp:cNvSpPr/>
      </dsp:nvSpPr>
      <dsp:spPr>
        <a:xfrm>
          <a:off x="0" y="34098"/>
          <a:ext cx="9071610" cy="767520"/>
        </a:xfrm>
        <a:prstGeom prst="roundRect">
          <a:avLst/>
        </a:prstGeom>
        <a:solidFill>
          <a:schemeClr val="dk2">
            <a:hueOff val="0"/>
            <a:satOff val="0"/>
            <a:lumOff val="0"/>
            <a:alphaOff val="0"/>
          </a:schemeClr>
        </a:solidFill>
        <a:ln w="25400" cap="flat" cmpd="dbl"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SPOOFED</a:t>
          </a:r>
        </a:p>
      </dsp:txBody>
      <dsp:txXfrm>
        <a:off x="37467" y="71565"/>
        <a:ext cx="8996676" cy="692586"/>
      </dsp:txXfrm>
    </dsp:sp>
    <dsp:sp modelId="{11ECE137-708B-40DD-A2BE-076A0E9FA9BD}">
      <dsp:nvSpPr>
        <dsp:cNvPr id="0" name=""/>
        <dsp:cNvSpPr/>
      </dsp:nvSpPr>
      <dsp:spPr>
        <a:xfrm>
          <a:off x="0" y="801618"/>
          <a:ext cx="9071610" cy="6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024"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en-US" sz="2000" kern="1200" dirty="0"/>
            <a:t>Email transmissions and packets that have been altered to forge or disguise their origin or identity.</a:t>
          </a:r>
        </a:p>
      </dsp:txBody>
      <dsp:txXfrm>
        <a:off x="0" y="801618"/>
        <a:ext cx="9071610" cy="678960"/>
      </dsp:txXfrm>
    </dsp:sp>
    <dsp:sp modelId="{4DC1333B-4BE6-4C70-A035-8A96F87F569A}">
      <dsp:nvSpPr>
        <dsp:cNvPr id="0" name=""/>
        <dsp:cNvSpPr/>
      </dsp:nvSpPr>
      <dsp:spPr>
        <a:xfrm>
          <a:off x="0" y="1480578"/>
          <a:ext cx="9071610" cy="767520"/>
        </a:xfrm>
        <a:prstGeom prst="roundRect">
          <a:avLst/>
        </a:prstGeom>
        <a:solidFill>
          <a:schemeClr val="dk2">
            <a:hueOff val="0"/>
            <a:satOff val="0"/>
            <a:lumOff val="0"/>
            <a:alphaOff val="0"/>
          </a:schemeClr>
        </a:solidFill>
        <a:ln w="25400" cap="flat" cmpd="dbl"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ZERO-DAY EXPLOITS</a:t>
          </a:r>
        </a:p>
      </dsp:txBody>
      <dsp:txXfrm>
        <a:off x="37467" y="1518045"/>
        <a:ext cx="8996676" cy="692586"/>
      </dsp:txXfrm>
    </dsp:sp>
    <dsp:sp modelId="{DAE91603-E6C5-4E13-B733-986A7A76B189}">
      <dsp:nvSpPr>
        <dsp:cNvPr id="0" name=""/>
        <dsp:cNvSpPr/>
      </dsp:nvSpPr>
      <dsp:spPr>
        <a:xfrm>
          <a:off x="0" y="2248098"/>
          <a:ext cx="9071610" cy="6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024"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en-US" sz="2000" kern="1200" dirty="0"/>
            <a:t>New</a:t>
          </a:r>
          <a:r>
            <a:rPr lang="en-US" sz="2000" b="1" kern="1200" dirty="0"/>
            <a:t> </a:t>
          </a:r>
          <a:r>
            <a:rPr lang="en-US" sz="2000" kern="1200" dirty="0"/>
            <a:t>attacks that haven’t been clearly identified and haven’t been incorporated into security screening systems.</a:t>
          </a:r>
        </a:p>
      </dsp:txBody>
      <dsp:txXfrm>
        <a:off x="0" y="2248098"/>
        <a:ext cx="9071610" cy="678960"/>
      </dsp:txXfrm>
    </dsp:sp>
    <dsp:sp modelId="{2C399A78-2D16-4745-87AF-1ED1763DCF97}">
      <dsp:nvSpPr>
        <dsp:cNvPr id="0" name=""/>
        <dsp:cNvSpPr/>
      </dsp:nvSpPr>
      <dsp:spPr>
        <a:xfrm>
          <a:off x="0" y="2927058"/>
          <a:ext cx="9071610" cy="767520"/>
        </a:xfrm>
        <a:prstGeom prst="roundRect">
          <a:avLst/>
        </a:prstGeom>
        <a:solidFill>
          <a:schemeClr val="dk2">
            <a:hueOff val="0"/>
            <a:satOff val="0"/>
            <a:lumOff val="0"/>
            <a:alphaOff val="0"/>
          </a:schemeClr>
        </a:solidFill>
        <a:ln w="25400" cap="flat" cmpd="dbl"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PASSWORDS</a:t>
          </a:r>
        </a:p>
      </dsp:txBody>
      <dsp:txXfrm>
        <a:off x="37467" y="2964525"/>
        <a:ext cx="8996676" cy="692586"/>
      </dsp:txXfrm>
    </dsp:sp>
    <dsp:sp modelId="{F2C0F707-9808-4BC0-BD86-3FD1AB072EDD}">
      <dsp:nvSpPr>
        <dsp:cNvPr id="0" name=""/>
        <dsp:cNvSpPr/>
      </dsp:nvSpPr>
      <dsp:spPr>
        <a:xfrm>
          <a:off x="0" y="3694578"/>
          <a:ext cx="9071610" cy="1570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024"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en-US" sz="2000" kern="1200" dirty="0"/>
            <a:t>Most users employ inefficient and insecure password systems</a:t>
          </a:r>
        </a:p>
        <a:p>
          <a:pPr marL="457200" lvl="2" indent="-228600" algn="l" defTabSz="889000" rtl="0">
            <a:lnSpc>
              <a:spcPct val="90000"/>
            </a:lnSpc>
            <a:spcBef>
              <a:spcPct val="0"/>
            </a:spcBef>
            <a:spcAft>
              <a:spcPct val="20000"/>
            </a:spcAft>
            <a:buChar char="•"/>
          </a:pPr>
          <a:r>
            <a:rPr lang="en-US" sz="2000" b="1" kern="1200" dirty="0">
              <a:solidFill>
                <a:schemeClr val="accent6">
                  <a:lumMod val="75000"/>
                </a:schemeClr>
              </a:solidFill>
            </a:rPr>
            <a:t>Biometrics:</a:t>
          </a:r>
          <a:r>
            <a:rPr lang="en-US" sz="2000" kern="1200" dirty="0"/>
            <a:t> Measure and analyze human body characteristics for identification or authentication.</a:t>
          </a:r>
        </a:p>
        <a:p>
          <a:pPr marL="457200" lvl="2" indent="-228600" algn="l" defTabSz="889000" rtl="0">
            <a:lnSpc>
              <a:spcPct val="90000"/>
            </a:lnSpc>
            <a:spcBef>
              <a:spcPct val="0"/>
            </a:spcBef>
            <a:spcAft>
              <a:spcPct val="20000"/>
            </a:spcAft>
            <a:buChar char="•"/>
          </a:pPr>
          <a:r>
            <a:rPr lang="en-US" sz="2000" b="1" kern="1200" dirty="0">
              <a:solidFill>
                <a:schemeClr val="accent6">
                  <a:lumMod val="75000"/>
                </a:schemeClr>
              </a:solidFill>
            </a:rPr>
            <a:t>Multi-factor authentication:</a:t>
          </a:r>
          <a:r>
            <a:rPr lang="en-US" sz="2000" kern="1200" dirty="0"/>
            <a:t> when identity is proven by presenting more than one item for proof of credentials.</a:t>
          </a:r>
        </a:p>
      </dsp:txBody>
      <dsp:txXfrm>
        <a:off x="0" y="3694578"/>
        <a:ext cx="9071610" cy="15700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8C171E-9D17-48C5-853B-8CD5B4C7EA39}">
      <dsp:nvSpPr>
        <dsp:cNvPr id="0" name=""/>
        <dsp:cNvSpPr/>
      </dsp:nvSpPr>
      <dsp:spPr>
        <a:xfrm>
          <a:off x="0" y="37771"/>
          <a:ext cx="9071610" cy="767520"/>
        </a:xfrm>
        <a:prstGeom prst="roundRect">
          <a:avLst/>
        </a:prstGeom>
        <a:solidFill>
          <a:schemeClr val="dk2">
            <a:hueOff val="0"/>
            <a:satOff val="0"/>
            <a:lumOff val="0"/>
            <a:alphaOff val="0"/>
          </a:schemeClr>
        </a:solidFill>
        <a:ln w="25400" cap="flat" cmpd="dbl"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DUMPSTER DIVING</a:t>
          </a:r>
        </a:p>
      </dsp:txBody>
      <dsp:txXfrm>
        <a:off x="37467" y="75238"/>
        <a:ext cx="8996676" cy="692586"/>
      </dsp:txXfrm>
    </dsp:sp>
    <dsp:sp modelId="{8D4B349D-4D1B-4D26-98C0-B9DD9B3355E9}">
      <dsp:nvSpPr>
        <dsp:cNvPr id="0" name=""/>
        <dsp:cNvSpPr/>
      </dsp:nvSpPr>
      <dsp:spPr>
        <a:xfrm>
          <a:off x="0" y="805291"/>
          <a:ext cx="9071610" cy="6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024"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en-US" sz="2000" kern="1200" dirty="0"/>
            <a:t>Combing through trash to identify valuable assets.</a:t>
          </a:r>
        </a:p>
      </dsp:txBody>
      <dsp:txXfrm>
        <a:off x="0" y="805291"/>
        <a:ext cx="9071610" cy="678960"/>
      </dsp:txXfrm>
    </dsp:sp>
    <dsp:sp modelId="{12F8278D-5C12-4C48-BAF7-3C649A65DD46}">
      <dsp:nvSpPr>
        <dsp:cNvPr id="0" name=""/>
        <dsp:cNvSpPr/>
      </dsp:nvSpPr>
      <dsp:spPr>
        <a:xfrm>
          <a:off x="0" y="1484251"/>
          <a:ext cx="9071610" cy="767520"/>
        </a:xfrm>
        <a:prstGeom prst="roundRect">
          <a:avLst/>
        </a:prstGeom>
        <a:solidFill>
          <a:schemeClr val="dk2">
            <a:hueOff val="0"/>
            <a:satOff val="0"/>
            <a:lumOff val="0"/>
            <a:alphaOff val="0"/>
          </a:schemeClr>
        </a:solidFill>
        <a:ln w="25400" cap="flat" cmpd="dbl"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SHOULDER SURFING</a:t>
          </a:r>
        </a:p>
      </dsp:txBody>
      <dsp:txXfrm>
        <a:off x="37467" y="1521718"/>
        <a:ext cx="8996676" cy="692586"/>
      </dsp:txXfrm>
    </dsp:sp>
    <dsp:sp modelId="{0A72755F-ABD0-4C50-AACB-DB6F75B4A0D7}">
      <dsp:nvSpPr>
        <dsp:cNvPr id="0" name=""/>
        <dsp:cNvSpPr/>
      </dsp:nvSpPr>
      <dsp:spPr>
        <a:xfrm>
          <a:off x="0" y="2251772"/>
          <a:ext cx="9071610" cy="6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024"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en-US" sz="2000" kern="1200" dirty="0"/>
            <a:t>Gaining compromising information through observation.</a:t>
          </a:r>
        </a:p>
      </dsp:txBody>
      <dsp:txXfrm>
        <a:off x="0" y="2251772"/>
        <a:ext cx="9071610" cy="678960"/>
      </dsp:txXfrm>
    </dsp:sp>
    <dsp:sp modelId="{DFB20260-CB70-4D07-8BF2-6B430BBFCE1B}">
      <dsp:nvSpPr>
        <dsp:cNvPr id="0" name=""/>
        <dsp:cNvSpPr/>
      </dsp:nvSpPr>
      <dsp:spPr>
        <a:xfrm>
          <a:off x="0" y="2930731"/>
          <a:ext cx="9071610" cy="767520"/>
        </a:xfrm>
        <a:prstGeom prst="roundRect">
          <a:avLst/>
        </a:prstGeom>
        <a:solidFill>
          <a:schemeClr val="dk2">
            <a:hueOff val="0"/>
            <a:satOff val="0"/>
            <a:lumOff val="0"/>
            <a:alphaOff val="0"/>
          </a:schemeClr>
        </a:solidFill>
        <a:ln w="25400" cap="flat" cmpd="dbl"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BRUTE-FORCE ATTACKS</a:t>
          </a:r>
        </a:p>
      </dsp:txBody>
      <dsp:txXfrm>
        <a:off x="37467" y="2968198"/>
        <a:ext cx="8996676" cy="692586"/>
      </dsp:txXfrm>
    </dsp:sp>
    <dsp:sp modelId="{AA63B303-BF82-41C1-BB25-0555015E80AC}">
      <dsp:nvSpPr>
        <dsp:cNvPr id="0" name=""/>
        <dsp:cNvSpPr/>
      </dsp:nvSpPr>
      <dsp:spPr>
        <a:xfrm>
          <a:off x="0" y="3698252"/>
          <a:ext cx="9071610" cy="6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024"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en-US" sz="2000" kern="1200" dirty="0"/>
            <a:t>Exhausts all possible password combinations to break into an account.</a:t>
          </a:r>
        </a:p>
      </dsp:txBody>
      <dsp:txXfrm>
        <a:off x="0" y="3698252"/>
        <a:ext cx="9071610" cy="678960"/>
      </dsp:txXfrm>
    </dsp:sp>
  </dsp:spTree>
</dsp:drawing>
</file>

<file path=ppt/diagrams/layout1.xml><?xml version="1.0" encoding="utf-8"?>
<dgm:layoutDef xmlns:dgm="http://schemas.openxmlformats.org/drawingml/2006/diagram" xmlns:a="http://schemas.openxmlformats.org/drawingml/2006/main" uniqueId="urn:microsoft.com/office/officeart/2005/8/layout/default#7">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51554976-ADF3-4306-A2DB-694C1C96941C}"/>
              </a:ext>
            </a:extLst>
          </p:cNvPr>
          <p:cNvSpPr>
            <a:spLocks noGrp="1" noRot="1" noChangeAspect="1" noChangeArrowheads="1"/>
          </p:cNvSpPr>
          <p:nvPr>
            <p:ph type="sldImg"/>
          </p:nvPr>
        </p:nvSpPr>
        <p:spPr bwMode="auto">
          <a:xfrm>
            <a:off x="1371600" y="763588"/>
            <a:ext cx="5027613" cy="377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2050" name="Rectangle 2">
            <a:extLst>
              <a:ext uri="{FF2B5EF4-FFF2-40B4-BE49-F238E27FC236}">
                <a16:creationId xmlns:a16="http://schemas.microsoft.com/office/drawing/2014/main" id="{A74677C7-82B4-4187-9336-019CF81A8100}"/>
              </a:ext>
            </a:extLst>
          </p:cNvPr>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2051" name="Rectangle 3">
            <a:extLst>
              <a:ext uri="{FF2B5EF4-FFF2-40B4-BE49-F238E27FC236}">
                <a16:creationId xmlns:a16="http://schemas.microsoft.com/office/drawing/2014/main" id="{FF5BAE7A-9606-4672-ABD7-BF19975B068D}"/>
              </a:ext>
            </a:extLst>
          </p:cNvPr>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2" name="Rectangle 4">
            <a:extLst>
              <a:ext uri="{FF2B5EF4-FFF2-40B4-BE49-F238E27FC236}">
                <a16:creationId xmlns:a16="http://schemas.microsoft.com/office/drawing/2014/main" id="{CA9CE930-53E1-435E-9255-AE717EF09C07}"/>
              </a:ext>
            </a:extLst>
          </p:cNvPr>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3" name="Rectangle 5">
            <a:extLst>
              <a:ext uri="{FF2B5EF4-FFF2-40B4-BE49-F238E27FC236}">
                <a16:creationId xmlns:a16="http://schemas.microsoft.com/office/drawing/2014/main" id="{C905E21B-76C8-4E5F-A29C-9DDAB58CFACD}"/>
              </a:ext>
            </a:extLst>
          </p:cNvPr>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4" name="Rectangle 6">
            <a:extLst>
              <a:ext uri="{FF2B5EF4-FFF2-40B4-BE49-F238E27FC236}">
                <a16:creationId xmlns:a16="http://schemas.microsoft.com/office/drawing/2014/main" id="{E83FB038-EC9D-4D31-BF16-EDFE431B541D}"/>
              </a:ext>
            </a:extLst>
          </p:cNvPr>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eaLnBrk="1">
              <a:lnSpc>
                <a:spcPct val="96000"/>
              </a:lnSpc>
              <a:buClr>
                <a:srgbClr val="000000"/>
              </a:buClr>
              <a:buSzPct val="45000"/>
              <a:buFont typeface="Wingdings" panose="05000000000000000000" pitchFamily="2" charset="2"/>
              <a:buNone/>
              <a:tabLst>
                <a:tab pos="723900" algn="l"/>
                <a:tab pos="1447800" algn="l"/>
                <a:tab pos="2171700" algn="l"/>
                <a:tab pos="2895600" algn="l"/>
              </a:tabLst>
              <a:defRPr sz="1400">
                <a:solidFill>
                  <a:srgbClr val="000000"/>
                </a:solidFill>
                <a:latin typeface="Times New Roman" panose="02020603050405020304" pitchFamily="18" charset="0"/>
              </a:defRPr>
            </a:lvl1pPr>
          </a:lstStyle>
          <a:p>
            <a:pPr>
              <a:defRPr/>
            </a:pPr>
            <a:fld id="{8652C302-3A22-402C-93EE-256CC9CC05A3}"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ＭＳ Ｐゴシック" pitchFamily="-109" charset="-128"/>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7184D4B4-8B05-4D29-8841-82605D4E82B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hangingPunct="1">
              <a:spcBef>
                <a:spcPct val="0"/>
              </a:spcBef>
              <a:buSzPct val="45000"/>
              <a:buFont typeface="Wingdings" panose="05000000000000000000" pitchFamily="2" charset="2"/>
              <a:buNone/>
            </a:pPr>
            <a:fld id="{0E8BB056-1504-435C-92D6-74D90C5D4C5E}" type="slidenum">
              <a:rPr lang="en-US" altLang="en-US" sz="1300" smtClean="0">
                <a:solidFill>
                  <a:schemeClr val="tx1"/>
                </a:solidFill>
              </a:rPr>
              <a:pPr hangingPunct="1">
                <a:spcBef>
                  <a:spcPct val="0"/>
                </a:spcBef>
                <a:buSzPct val="45000"/>
                <a:buFont typeface="Wingdings" panose="05000000000000000000" pitchFamily="2" charset="2"/>
                <a:buNone/>
              </a:pPr>
              <a:t>1</a:t>
            </a:fld>
            <a:endParaRPr lang="en-US" altLang="en-US" sz="1300">
              <a:solidFill>
                <a:schemeClr val="tx1"/>
              </a:solidFill>
            </a:endParaRPr>
          </a:p>
        </p:txBody>
      </p:sp>
      <p:sp>
        <p:nvSpPr>
          <p:cNvPr id="5123" name="Rectangle 2">
            <a:extLst>
              <a:ext uri="{FF2B5EF4-FFF2-40B4-BE49-F238E27FC236}">
                <a16:creationId xmlns:a16="http://schemas.microsoft.com/office/drawing/2014/main" id="{F825E5F3-2D51-4618-A2FB-C6C478F89532}"/>
              </a:ext>
            </a:extLst>
          </p:cNvPr>
          <p:cNvSpPr>
            <a:spLocks noGrp="1" noRot="1" noChangeAspect="1" noChangeArrowheads="1" noTextEdit="1"/>
          </p:cNvSpPr>
          <p:nvPr>
            <p:ph type="sldImg"/>
          </p:nvPr>
        </p:nvSpPr>
        <p:spPr/>
      </p:sp>
      <p:sp>
        <p:nvSpPr>
          <p:cNvPr id="5124" name="Rectangle 3">
            <a:extLst>
              <a:ext uri="{FF2B5EF4-FFF2-40B4-BE49-F238E27FC236}">
                <a16:creationId xmlns:a16="http://schemas.microsoft.com/office/drawing/2014/main" id="{69078F99-11AF-4C16-BD3A-89CB68CB1F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64CEE58-0A9A-40FE-965F-F3DBE4C46E53}"/>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34143D0B-7F0B-4B10-BB2F-6FDC12C2B3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6641C5BB-5074-4A8E-B66C-06010EBC0A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3845E2-7467-49FC-9F71-250E37BA3C30}" type="slidenum">
              <a:rPr lang="en-US" altLang="en-US" smtClean="0">
                <a:solidFill>
                  <a:schemeClr val="tx2"/>
                </a:solidFill>
                <a:latin typeface="Times New Roman" panose="02020603050405020304" pitchFamily="18" charset="0"/>
              </a:rPr>
              <a:pPr/>
              <a:t>13</a:t>
            </a:fld>
            <a:endParaRPr lang="en-US" altLang="en-US"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3928625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55952" indent="-290751">
              <a:defRPr>
                <a:solidFill>
                  <a:schemeClr val="tx1"/>
                </a:solidFill>
                <a:latin typeface="Times New Roman" pitchFamily="18" charset="0"/>
              </a:defRPr>
            </a:lvl2pPr>
            <a:lvl3pPr marL="1163003" indent="-232601">
              <a:defRPr>
                <a:solidFill>
                  <a:schemeClr val="tx1"/>
                </a:solidFill>
                <a:latin typeface="Times New Roman" pitchFamily="18" charset="0"/>
              </a:defRPr>
            </a:lvl3pPr>
            <a:lvl4pPr marL="1628204" indent="-232601">
              <a:defRPr>
                <a:solidFill>
                  <a:schemeClr val="tx1"/>
                </a:solidFill>
                <a:latin typeface="Times New Roman" pitchFamily="18" charset="0"/>
              </a:defRPr>
            </a:lvl4pPr>
            <a:lvl5pPr marL="2093405" indent="-232601">
              <a:defRPr>
                <a:solidFill>
                  <a:schemeClr val="tx1"/>
                </a:solidFill>
                <a:latin typeface="Times New Roman" pitchFamily="18" charset="0"/>
              </a:defRPr>
            </a:lvl5pPr>
            <a:lvl6pPr marL="2558606" indent="-232601" eaLnBrk="0" fontAlgn="base" hangingPunct="0">
              <a:spcBef>
                <a:spcPct val="0"/>
              </a:spcBef>
              <a:spcAft>
                <a:spcPct val="0"/>
              </a:spcAft>
              <a:defRPr>
                <a:solidFill>
                  <a:schemeClr val="tx1"/>
                </a:solidFill>
                <a:latin typeface="Times New Roman" pitchFamily="18" charset="0"/>
              </a:defRPr>
            </a:lvl6pPr>
            <a:lvl7pPr marL="3023807" indent="-232601" eaLnBrk="0" fontAlgn="base" hangingPunct="0">
              <a:spcBef>
                <a:spcPct val="0"/>
              </a:spcBef>
              <a:spcAft>
                <a:spcPct val="0"/>
              </a:spcAft>
              <a:defRPr>
                <a:solidFill>
                  <a:schemeClr val="tx1"/>
                </a:solidFill>
                <a:latin typeface="Times New Roman" pitchFamily="18" charset="0"/>
              </a:defRPr>
            </a:lvl7pPr>
            <a:lvl8pPr marL="3489008" indent="-232601" eaLnBrk="0" fontAlgn="base" hangingPunct="0">
              <a:spcBef>
                <a:spcPct val="0"/>
              </a:spcBef>
              <a:spcAft>
                <a:spcPct val="0"/>
              </a:spcAft>
              <a:defRPr>
                <a:solidFill>
                  <a:schemeClr val="tx1"/>
                </a:solidFill>
                <a:latin typeface="Times New Roman" pitchFamily="18" charset="0"/>
              </a:defRPr>
            </a:lvl8pPr>
            <a:lvl9pPr marL="3954209" indent="-232601" eaLnBrk="0" fontAlgn="base" hangingPunct="0">
              <a:spcBef>
                <a:spcPct val="0"/>
              </a:spcBef>
              <a:spcAft>
                <a:spcPct val="0"/>
              </a:spcAft>
              <a:defRPr>
                <a:solidFill>
                  <a:schemeClr val="tx1"/>
                </a:solidFill>
                <a:latin typeface="Times New Roman" pitchFamily="18" charset="0"/>
              </a:defRPr>
            </a:lvl9pPr>
          </a:lstStyle>
          <a:p>
            <a:fld id="{C01C2A91-BEAF-4F02-AA08-14D2DB3F91A5}" type="slidenum">
              <a:rPr lang="en-US" altLang="en-US" smtClean="0">
                <a:solidFill>
                  <a:schemeClr val="tx2"/>
                </a:solidFill>
              </a:rPr>
              <a:pPr/>
              <a:t>14</a:t>
            </a:fld>
            <a:endParaRPr lang="en-US" altLang="en-US">
              <a:solidFill>
                <a:schemeClr val="tx2"/>
              </a:solidFill>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950672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55952" indent="-290751">
              <a:defRPr>
                <a:solidFill>
                  <a:schemeClr val="tx1"/>
                </a:solidFill>
                <a:latin typeface="Times New Roman" pitchFamily="18" charset="0"/>
              </a:defRPr>
            </a:lvl2pPr>
            <a:lvl3pPr marL="1163003" indent="-232601">
              <a:defRPr>
                <a:solidFill>
                  <a:schemeClr val="tx1"/>
                </a:solidFill>
                <a:latin typeface="Times New Roman" pitchFamily="18" charset="0"/>
              </a:defRPr>
            </a:lvl3pPr>
            <a:lvl4pPr marL="1628204" indent="-232601">
              <a:defRPr>
                <a:solidFill>
                  <a:schemeClr val="tx1"/>
                </a:solidFill>
                <a:latin typeface="Times New Roman" pitchFamily="18" charset="0"/>
              </a:defRPr>
            </a:lvl4pPr>
            <a:lvl5pPr marL="2093405" indent="-232601">
              <a:defRPr>
                <a:solidFill>
                  <a:schemeClr val="tx1"/>
                </a:solidFill>
                <a:latin typeface="Times New Roman" pitchFamily="18" charset="0"/>
              </a:defRPr>
            </a:lvl5pPr>
            <a:lvl6pPr marL="2558606" indent="-232601" eaLnBrk="0" fontAlgn="base" hangingPunct="0">
              <a:spcBef>
                <a:spcPct val="0"/>
              </a:spcBef>
              <a:spcAft>
                <a:spcPct val="0"/>
              </a:spcAft>
              <a:defRPr>
                <a:solidFill>
                  <a:schemeClr val="tx1"/>
                </a:solidFill>
                <a:latin typeface="Times New Roman" pitchFamily="18" charset="0"/>
              </a:defRPr>
            </a:lvl6pPr>
            <a:lvl7pPr marL="3023807" indent="-232601" eaLnBrk="0" fontAlgn="base" hangingPunct="0">
              <a:spcBef>
                <a:spcPct val="0"/>
              </a:spcBef>
              <a:spcAft>
                <a:spcPct val="0"/>
              </a:spcAft>
              <a:defRPr>
                <a:solidFill>
                  <a:schemeClr val="tx1"/>
                </a:solidFill>
                <a:latin typeface="Times New Roman" pitchFamily="18" charset="0"/>
              </a:defRPr>
            </a:lvl7pPr>
            <a:lvl8pPr marL="3489008" indent="-232601" eaLnBrk="0" fontAlgn="base" hangingPunct="0">
              <a:spcBef>
                <a:spcPct val="0"/>
              </a:spcBef>
              <a:spcAft>
                <a:spcPct val="0"/>
              </a:spcAft>
              <a:defRPr>
                <a:solidFill>
                  <a:schemeClr val="tx1"/>
                </a:solidFill>
                <a:latin typeface="Times New Roman" pitchFamily="18" charset="0"/>
              </a:defRPr>
            </a:lvl8pPr>
            <a:lvl9pPr marL="3954209" indent="-232601" eaLnBrk="0" fontAlgn="base" hangingPunct="0">
              <a:spcBef>
                <a:spcPct val="0"/>
              </a:spcBef>
              <a:spcAft>
                <a:spcPct val="0"/>
              </a:spcAft>
              <a:defRPr>
                <a:solidFill>
                  <a:schemeClr val="tx1"/>
                </a:solidFill>
                <a:latin typeface="Times New Roman" pitchFamily="18" charset="0"/>
              </a:defRPr>
            </a:lvl9pPr>
          </a:lstStyle>
          <a:p>
            <a:fld id="{41238D61-4976-4F39-A395-92FD668A54A0}" type="slidenum">
              <a:rPr lang="en-US" altLang="en-US" smtClean="0">
                <a:solidFill>
                  <a:schemeClr val="tx2"/>
                </a:solidFill>
              </a:rPr>
              <a:pPr/>
              <a:t>15</a:t>
            </a:fld>
            <a:endParaRPr lang="en-US" altLang="en-US">
              <a:solidFill>
                <a:schemeClr val="tx2"/>
              </a:solidFill>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19178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EF7579A9-6C42-4E27-BD33-8D4A8E32BBBA}"/>
              </a:ext>
            </a:extLst>
          </p:cNvPr>
          <p:cNvSpPr>
            <a:spLocks noGrp="1" noRot="1" noChangeAspect="1" noChangeArrowheads="1" noTextEdit="1"/>
          </p:cNvSpPr>
          <p:nvPr>
            <p:ph type="sldImg"/>
          </p:nvPr>
        </p:nvSpPr>
        <p:spPr/>
      </p:sp>
      <p:sp>
        <p:nvSpPr>
          <p:cNvPr id="7171" name="Notes Placeholder 2">
            <a:extLst>
              <a:ext uri="{FF2B5EF4-FFF2-40B4-BE49-F238E27FC236}">
                <a16:creationId xmlns:a16="http://schemas.microsoft.com/office/drawing/2014/main" id="{BB006C71-FB5F-4BA0-9CC2-90F9ABA9E8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7172" name="Slide Number Placeholder 3">
            <a:extLst>
              <a:ext uri="{FF2B5EF4-FFF2-40B4-BE49-F238E27FC236}">
                <a16:creationId xmlns:a16="http://schemas.microsoft.com/office/drawing/2014/main" id="{E0E95B33-B290-41B9-80AC-EC1A209C734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A7BB6119-5A73-4451-9A42-DE7DA3DA9386}" type="slidenum">
              <a:rPr lang="en-US" altLang="en-US" smtClean="0">
                <a:solidFill>
                  <a:schemeClr val="tx2"/>
                </a:solidFill>
                <a:latin typeface="Times New Roman" panose="02020603050405020304" pitchFamily="18" charset="0"/>
              </a:rPr>
              <a:pPr/>
              <a:t>2</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EF7579A9-6C42-4E27-BD33-8D4A8E32BBBA}"/>
              </a:ext>
            </a:extLst>
          </p:cNvPr>
          <p:cNvSpPr>
            <a:spLocks noGrp="1" noRot="1" noChangeAspect="1" noChangeArrowheads="1" noTextEdit="1"/>
          </p:cNvSpPr>
          <p:nvPr>
            <p:ph type="sldImg"/>
          </p:nvPr>
        </p:nvSpPr>
        <p:spPr/>
      </p:sp>
      <p:sp>
        <p:nvSpPr>
          <p:cNvPr id="7171" name="Notes Placeholder 2">
            <a:extLst>
              <a:ext uri="{FF2B5EF4-FFF2-40B4-BE49-F238E27FC236}">
                <a16:creationId xmlns:a16="http://schemas.microsoft.com/office/drawing/2014/main" id="{BB006C71-FB5F-4BA0-9CC2-90F9ABA9E8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7172" name="Slide Number Placeholder 3">
            <a:extLst>
              <a:ext uri="{FF2B5EF4-FFF2-40B4-BE49-F238E27FC236}">
                <a16:creationId xmlns:a16="http://schemas.microsoft.com/office/drawing/2014/main" id="{E0E95B33-B290-41B9-80AC-EC1A209C734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A7BB6119-5A73-4451-9A42-DE7DA3DA9386}" type="slidenum">
              <a:rPr lang="en-US" altLang="en-US" smtClean="0">
                <a:solidFill>
                  <a:schemeClr val="tx2"/>
                </a:solidFill>
                <a:latin typeface="Times New Roman" panose="02020603050405020304" pitchFamily="18" charset="0"/>
              </a:rPr>
              <a:pPr/>
              <a:t>3</a:t>
            </a:fld>
            <a:endParaRPr lang="en-US" altLang="en-US"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2724826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
        <p:nvSpPr>
          <p:cNvPr id="348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3425" indent="-280988">
              <a:defRPr>
                <a:solidFill>
                  <a:schemeClr val="tx1"/>
                </a:solidFill>
                <a:latin typeface="Times New Roman" pitchFamily="18" charset="0"/>
              </a:defRPr>
            </a:lvl2pPr>
            <a:lvl3pPr marL="1128713" indent="-225425">
              <a:defRPr>
                <a:solidFill>
                  <a:schemeClr val="tx1"/>
                </a:solidFill>
                <a:latin typeface="Times New Roman" pitchFamily="18" charset="0"/>
              </a:defRPr>
            </a:lvl3pPr>
            <a:lvl4pPr marL="1581150" indent="-225425">
              <a:defRPr>
                <a:solidFill>
                  <a:schemeClr val="tx1"/>
                </a:solidFill>
                <a:latin typeface="Times New Roman" pitchFamily="18" charset="0"/>
              </a:defRPr>
            </a:lvl4pPr>
            <a:lvl5pPr marL="2032000" indent="-225425">
              <a:defRPr>
                <a:solidFill>
                  <a:schemeClr val="tx1"/>
                </a:solidFill>
                <a:latin typeface="Times New Roman" pitchFamily="18" charset="0"/>
              </a:defRPr>
            </a:lvl5pPr>
            <a:lvl6pPr marL="2489200" indent="-225425" eaLnBrk="0" fontAlgn="base" hangingPunct="0">
              <a:spcBef>
                <a:spcPct val="0"/>
              </a:spcBef>
              <a:spcAft>
                <a:spcPct val="0"/>
              </a:spcAft>
              <a:defRPr>
                <a:solidFill>
                  <a:schemeClr val="tx1"/>
                </a:solidFill>
                <a:latin typeface="Times New Roman" pitchFamily="18" charset="0"/>
              </a:defRPr>
            </a:lvl6pPr>
            <a:lvl7pPr marL="2946400" indent="-225425" eaLnBrk="0" fontAlgn="base" hangingPunct="0">
              <a:spcBef>
                <a:spcPct val="0"/>
              </a:spcBef>
              <a:spcAft>
                <a:spcPct val="0"/>
              </a:spcAft>
              <a:defRPr>
                <a:solidFill>
                  <a:schemeClr val="tx1"/>
                </a:solidFill>
                <a:latin typeface="Times New Roman" pitchFamily="18" charset="0"/>
              </a:defRPr>
            </a:lvl7pPr>
            <a:lvl8pPr marL="3403600" indent="-225425" eaLnBrk="0" fontAlgn="base" hangingPunct="0">
              <a:spcBef>
                <a:spcPct val="0"/>
              </a:spcBef>
              <a:spcAft>
                <a:spcPct val="0"/>
              </a:spcAft>
              <a:defRPr>
                <a:solidFill>
                  <a:schemeClr val="tx1"/>
                </a:solidFill>
                <a:latin typeface="Times New Roman" pitchFamily="18" charset="0"/>
              </a:defRPr>
            </a:lvl8pPr>
            <a:lvl9pPr marL="3860800" indent="-225425" eaLnBrk="0" fontAlgn="base" hangingPunct="0">
              <a:spcBef>
                <a:spcPct val="0"/>
              </a:spcBef>
              <a:spcAft>
                <a:spcPct val="0"/>
              </a:spcAft>
              <a:defRPr>
                <a:solidFill>
                  <a:schemeClr val="tx1"/>
                </a:solidFill>
                <a:latin typeface="Times New Roman" pitchFamily="18" charset="0"/>
              </a:defRPr>
            </a:lvl9pPr>
          </a:lstStyle>
          <a:p>
            <a:fld id="{D36CC36F-7C53-4B25-B547-7E937481668B}" type="slidenum">
              <a:rPr lang="en-US" altLang="en-US" smtClean="0">
                <a:solidFill>
                  <a:schemeClr val="tx2"/>
                </a:solidFill>
              </a:rPr>
              <a:pPr/>
              <a:t>4</a:t>
            </a:fld>
            <a:endParaRPr lang="en-US" altLang="en-US">
              <a:solidFill>
                <a:schemeClr val="tx2"/>
              </a:solidFill>
            </a:endParaRPr>
          </a:p>
        </p:txBody>
      </p:sp>
    </p:spTree>
    <p:extLst>
      <p:ext uri="{BB962C8B-B14F-4D97-AF65-F5344CB8AC3E}">
        <p14:creationId xmlns:p14="http://schemas.microsoft.com/office/powerpoint/2010/main" val="1926928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64CEE58-0A9A-40FE-965F-F3DBE4C46E53}"/>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34143D0B-7F0B-4B10-BB2F-6FDC12C2B3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6641C5BB-5074-4A8E-B66C-06010EBC0A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3845E2-7467-49FC-9F71-250E37BA3C30}" type="slidenum">
              <a:rPr lang="en-US" altLang="en-US" smtClean="0">
                <a:solidFill>
                  <a:schemeClr val="tx2"/>
                </a:solidFill>
                <a:latin typeface="Times New Roman" panose="02020603050405020304" pitchFamily="18" charset="0"/>
              </a:rPr>
              <a:pPr/>
              <a:t>8</a:t>
            </a:fld>
            <a:endParaRPr lang="en-US" altLang="en-US"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4140609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64CEE58-0A9A-40FE-965F-F3DBE4C46E53}"/>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34143D0B-7F0B-4B10-BB2F-6FDC12C2B3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6641C5BB-5074-4A8E-B66C-06010EBC0A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3845E2-7467-49FC-9F71-250E37BA3C30}" type="slidenum">
              <a:rPr lang="en-US" altLang="en-US" smtClean="0">
                <a:solidFill>
                  <a:schemeClr val="tx2"/>
                </a:solidFill>
                <a:latin typeface="Times New Roman" panose="02020603050405020304" pitchFamily="18" charset="0"/>
              </a:rPr>
              <a:pPr/>
              <a:t>9</a:t>
            </a:fld>
            <a:endParaRPr lang="en-US" altLang="en-US"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2168820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64CEE58-0A9A-40FE-965F-F3DBE4C46E53}"/>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34143D0B-7F0B-4B10-BB2F-6FDC12C2B3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6641C5BB-5074-4A8E-B66C-06010EBC0A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3845E2-7467-49FC-9F71-250E37BA3C30}" type="slidenum">
              <a:rPr lang="en-US" altLang="en-US" smtClean="0">
                <a:solidFill>
                  <a:schemeClr val="tx2"/>
                </a:solidFill>
                <a:latin typeface="Times New Roman" panose="02020603050405020304" pitchFamily="18" charset="0"/>
              </a:rPr>
              <a:pPr/>
              <a:t>10</a:t>
            </a:fld>
            <a:endParaRPr lang="en-US" altLang="en-US"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3413074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64CEE58-0A9A-40FE-965F-F3DBE4C46E53}"/>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34143D0B-7F0B-4B10-BB2F-6FDC12C2B3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6641C5BB-5074-4A8E-B66C-06010EBC0A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3845E2-7467-49FC-9F71-250E37BA3C30}" type="slidenum">
              <a:rPr lang="en-US" altLang="en-US" smtClean="0">
                <a:solidFill>
                  <a:schemeClr val="tx2"/>
                </a:solidFill>
                <a:latin typeface="Times New Roman" panose="02020603050405020304" pitchFamily="18" charset="0"/>
              </a:rPr>
              <a:pPr/>
              <a:t>11</a:t>
            </a:fld>
            <a:endParaRPr lang="en-US" altLang="en-US"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1540612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64CEE58-0A9A-40FE-965F-F3DBE4C46E53}"/>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34143D0B-7F0B-4B10-BB2F-6FDC12C2B3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6641C5BB-5074-4A8E-B66C-06010EBC0A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3845E2-7467-49FC-9F71-250E37BA3C30}" type="slidenum">
              <a:rPr lang="en-US" altLang="en-US" smtClean="0">
                <a:solidFill>
                  <a:schemeClr val="tx2"/>
                </a:solidFill>
                <a:latin typeface="Times New Roman" panose="02020603050405020304" pitchFamily="18" charset="0"/>
              </a:rPr>
              <a:pPr/>
              <a:t>12</a:t>
            </a:fld>
            <a:endParaRPr lang="en-US" altLang="en-US"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158879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356A59-D242-4DB3-97D2-93C7DE47EFA9}"/>
              </a:ext>
            </a:extLst>
          </p:cNvPr>
          <p:cNvSpPr/>
          <p:nvPr/>
        </p:nvSpPr>
        <p:spPr>
          <a:xfrm>
            <a:off x="1463675" y="1427163"/>
            <a:ext cx="7153275" cy="3476625"/>
          </a:xfrm>
          <a:prstGeom prst="rect">
            <a:avLst/>
          </a:prstGeom>
          <a:ln w="3175">
            <a:solidFill>
              <a:schemeClr val="bg1"/>
            </a:solidFill>
          </a:ln>
          <a:effectLst>
            <a:outerShdw blurRad="63500" sx="100500" sy="100500" algn="ctr" rotWithShape="0">
              <a:prstClr val="black">
                <a:alpha val="50000"/>
              </a:prstClr>
            </a:outerShdw>
          </a:effectLst>
        </p:spPr>
        <p:txBody>
          <a:bodyPr lIns="100794" tIns="50397" rIns="100794" bIns="50397">
            <a:normAutofit/>
          </a:bodyPr>
          <a:lstStyle/>
          <a:p>
            <a:pPr defTabSz="1006475" eaLnBrk="1" hangingPunct="1">
              <a:lnSpc>
                <a:spcPct val="96000"/>
              </a:lnSpc>
              <a:spcBef>
                <a:spcPts val="2200"/>
              </a:spcBef>
              <a:buClr>
                <a:srgbClr val="6FB7D7"/>
              </a:buClr>
              <a:buSzPct val="110000"/>
              <a:buFont typeface="Wingdings 2" pitchFamily="-109" charset="2"/>
              <a:buNone/>
              <a:defRPr/>
            </a:pPr>
            <a:endParaRPr lang="en-US" sz="3500">
              <a:solidFill>
                <a:srgbClr val="595959"/>
              </a:solidFill>
              <a:latin typeface="News Gothic MT" pitchFamily="-109" charset="0"/>
              <a:ea typeface="ＭＳ Ｐゴシック" pitchFamily="-109" charset="-128"/>
            </a:endParaRPr>
          </a:p>
        </p:txBody>
      </p:sp>
      <p:sp>
        <p:nvSpPr>
          <p:cNvPr id="2" name="Title 1"/>
          <p:cNvSpPr>
            <a:spLocks noGrp="1"/>
          </p:cNvSpPr>
          <p:nvPr>
            <p:ph type="ctrTitle"/>
          </p:nvPr>
        </p:nvSpPr>
        <p:spPr>
          <a:xfrm>
            <a:off x="1458429" y="1679927"/>
            <a:ext cx="7163768" cy="1901346"/>
          </a:xfrm>
        </p:spPr>
        <p:txBody>
          <a:bodyPr rtlCol="0">
            <a:noAutofit/>
          </a:bodyPr>
          <a:lstStyle>
            <a:lvl1pPr marL="0" indent="0" algn="ctr" defTabSz="1007943" rtl="0" eaLnBrk="1" latinLnBrk="0" hangingPunct="1">
              <a:spcBef>
                <a:spcPct val="0"/>
              </a:spcBef>
              <a:buClr>
                <a:schemeClr val="accent1">
                  <a:lumMod val="60000"/>
                  <a:lumOff val="40000"/>
                </a:schemeClr>
              </a:buClr>
              <a:buSzPct val="110000"/>
              <a:buFont typeface="Wingdings 2" pitchFamily="18" charset="2"/>
              <a:buNone/>
              <a:defRPr sz="5100"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1458429" y="3636550"/>
            <a:ext cx="7163769" cy="1010427"/>
          </a:xfrm>
        </p:spPr>
        <p:txBody>
          <a:bodyPr rtlCol="0">
            <a:normAutofit/>
          </a:bodyPr>
          <a:lstStyle>
            <a:lvl1pPr marL="0" indent="0" algn="ctr" defTabSz="1007943" rtl="0" eaLnBrk="1" latinLnBrk="0" hangingPunct="1">
              <a:spcBef>
                <a:spcPts val="331"/>
              </a:spcBef>
              <a:buClr>
                <a:schemeClr val="accent1">
                  <a:lumMod val="60000"/>
                  <a:lumOff val="40000"/>
                </a:schemeClr>
              </a:buClr>
              <a:buSzPct val="110000"/>
              <a:buFont typeface="Wingdings 2" pitchFamily="18" charset="2"/>
              <a:buNone/>
              <a:defRPr sz="2000" kern="1200">
                <a:solidFill>
                  <a:schemeClr val="tx1">
                    <a:tint val="75000"/>
                  </a:schemeClr>
                </a:solidFill>
                <a:latin typeface="+mn-lt"/>
                <a:ea typeface="+mn-ea"/>
                <a:cs typeface="+mn-cs"/>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endParaRPr/>
          </a:p>
        </p:txBody>
      </p:sp>
      <p:sp>
        <p:nvSpPr>
          <p:cNvPr id="5" name="Date Placeholder 3">
            <a:extLst>
              <a:ext uri="{FF2B5EF4-FFF2-40B4-BE49-F238E27FC236}">
                <a16:creationId xmlns:a16="http://schemas.microsoft.com/office/drawing/2014/main" id="{FFB65BA3-B8F8-4AC8-A687-519B35D45E62}"/>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764FB07C-C569-465A-8258-7D568A8127C1}"/>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452A1004-3FF3-455B-8F0E-77245339E2BF}"/>
              </a:ext>
            </a:extLst>
          </p:cNvPr>
          <p:cNvSpPr>
            <a:spLocks noGrp="1"/>
          </p:cNvSpPr>
          <p:nvPr>
            <p:ph type="sldNum" sz="quarter" idx="12"/>
          </p:nvPr>
        </p:nvSpPr>
        <p:spPr/>
        <p:txBody>
          <a:bodyPr/>
          <a:lstStyle>
            <a:lvl1pPr>
              <a:defRPr/>
            </a:lvl1pPr>
          </a:lstStyle>
          <a:p>
            <a:pPr>
              <a:defRPr/>
            </a:pPr>
            <a:fld id="{09705B6A-9559-41D5-98A8-DF6D93B36C8B}" type="slidenum">
              <a:rPr lang="en-GB" altLang="en-US"/>
              <a:pPr>
                <a:defRPr/>
              </a:pPr>
              <a:t>‹#›</a:t>
            </a:fld>
            <a:endParaRPr lang="en-GB" altLang="en-US"/>
          </a:p>
        </p:txBody>
      </p:sp>
    </p:spTree>
    <p:extLst>
      <p:ext uri="{BB962C8B-B14F-4D97-AF65-F5344CB8AC3E}">
        <p14:creationId xmlns:p14="http://schemas.microsoft.com/office/powerpoint/2010/main" val="586052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035" y="674476"/>
            <a:ext cx="4497415" cy="1280945"/>
          </a:xfrm>
        </p:spPr>
        <p:txBody>
          <a:bodyPr/>
          <a:lstStyle>
            <a:lvl1pPr algn="ctr">
              <a:defRPr sz="4000" b="0"/>
            </a:lvl1pPr>
          </a:lstStyle>
          <a:p>
            <a:r>
              <a:rPr lang="en-US"/>
              <a:t>Click to edit Master title style</a:t>
            </a:r>
            <a:endParaRPr/>
          </a:p>
        </p:txBody>
      </p:sp>
      <p:sp>
        <p:nvSpPr>
          <p:cNvPr id="4" name="Text Placeholder 3"/>
          <p:cNvSpPr>
            <a:spLocks noGrp="1"/>
          </p:cNvSpPr>
          <p:nvPr>
            <p:ph type="body" sz="half" idx="2"/>
          </p:nvPr>
        </p:nvSpPr>
        <p:spPr>
          <a:xfrm>
            <a:off x="588035" y="1970780"/>
            <a:ext cx="4497415" cy="4100779"/>
          </a:xfrm>
        </p:spPr>
        <p:txBody>
          <a:bodyPr>
            <a:normAutofit/>
          </a:bodyPr>
          <a:lstStyle>
            <a:lvl1pPr marL="0" indent="0" algn="ctr">
              <a:buNone/>
              <a:defRPr sz="20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a:t>Click to edit Master text styles</a:t>
            </a:r>
          </a:p>
        </p:txBody>
      </p:sp>
      <p:sp>
        <p:nvSpPr>
          <p:cNvPr id="8" name="Picture Placeholder 2"/>
          <p:cNvSpPr>
            <a:spLocks noGrp="1"/>
          </p:cNvSpPr>
          <p:nvPr>
            <p:ph type="pic" idx="1"/>
          </p:nvPr>
        </p:nvSpPr>
        <p:spPr>
          <a:xfrm>
            <a:off x="5612052" y="396164"/>
            <a:ext cx="4032250" cy="5862195"/>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lgn="l" defTabSz="1007943" rtl="0" eaLnBrk="1" latinLnBrk="0" hangingPunct="1">
              <a:spcBef>
                <a:spcPts val="2205"/>
              </a:spcBef>
              <a:buClr>
                <a:schemeClr val="accent1">
                  <a:lumMod val="60000"/>
                  <a:lumOff val="40000"/>
                </a:schemeClr>
              </a:buClr>
              <a:buSzPct val="110000"/>
              <a:buFont typeface="Wingdings 2" pitchFamily="18" charset="2"/>
              <a:buNone/>
              <a:defRPr sz="3500" kern="1200">
                <a:solidFill>
                  <a:schemeClr val="tx1">
                    <a:lumMod val="65000"/>
                    <a:lumOff val="35000"/>
                  </a:schemeClr>
                </a:solidFill>
                <a:latin typeface="+mn-lt"/>
                <a:ea typeface="+mn-ea"/>
                <a:cs typeface="+mn-cs"/>
              </a:defRPr>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r>
              <a:rPr lang="en-US" noProof="0"/>
              <a:t>Click icon to add picture</a:t>
            </a:r>
            <a:endParaRPr noProof="0"/>
          </a:p>
        </p:txBody>
      </p:sp>
      <p:sp>
        <p:nvSpPr>
          <p:cNvPr id="5" name="Date Placeholder 3">
            <a:extLst>
              <a:ext uri="{FF2B5EF4-FFF2-40B4-BE49-F238E27FC236}">
                <a16:creationId xmlns:a16="http://schemas.microsoft.com/office/drawing/2014/main" id="{F1A9546D-2DCC-446A-A91E-B52DCC91B2C1}"/>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C06E17F2-42C9-41E1-81E2-5416CBF820C8}"/>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53E27487-996E-4830-A405-58BD3DA8602A}"/>
              </a:ext>
            </a:extLst>
          </p:cNvPr>
          <p:cNvSpPr>
            <a:spLocks noGrp="1"/>
          </p:cNvSpPr>
          <p:nvPr>
            <p:ph type="sldNum" sz="quarter" idx="12"/>
          </p:nvPr>
        </p:nvSpPr>
        <p:spPr/>
        <p:txBody>
          <a:bodyPr/>
          <a:lstStyle>
            <a:lvl1pPr>
              <a:defRPr/>
            </a:lvl1pPr>
          </a:lstStyle>
          <a:p>
            <a:pPr>
              <a:defRPr/>
            </a:pPr>
            <a:fld id="{FD534C2B-D7CD-43D4-836E-76EC530E3D12}" type="slidenum">
              <a:rPr lang="en-GB" altLang="en-US"/>
              <a:pPr>
                <a:defRPr/>
              </a:pPr>
              <a:t>‹#›</a:t>
            </a:fld>
            <a:endParaRPr lang="en-GB" altLang="en-US"/>
          </a:p>
        </p:txBody>
      </p:sp>
    </p:spTree>
    <p:extLst>
      <p:ext uri="{BB962C8B-B14F-4D97-AF65-F5344CB8AC3E}">
        <p14:creationId xmlns:p14="http://schemas.microsoft.com/office/powerpoint/2010/main" val="159030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E09388A3-0B5C-4AFC-9998-9A6C9AB8ED11}"/>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A1F275F5-B88C-47CF-834D-0465E6AC0A41}"/>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B1AA3B09-9109-42F7-ADEC-0F00EC585A73}"/>
              </a:ext>
            </a:extLst>
          </p:cNvPr>
          <p:cNvSpPr>
            <a:spLocks noGrp="1"/>
          </p:cNvSpPr>
          <p:nvPr>
            <p:ph type="sldNum" sz="quarter" idx="12"/>
          </p:nvPr>
        </p:nvSpPr>
        <p:spPr/>
        <p:txBody>
          <a:bodyPr/>
          <a:lstStyle>
            <a:lvl1pPr>
              <a:defRPr/>
            </a:lvl1pPr>
          </a:lstStyle>
          <a:p>
            <a:pPr>
              <a:defRPr/>
            </a:pPr>
            <a:fld id="{9A2824B4-3D92-4B3D-BFDF-9A63E1B0F660}" type="slidenum">
              <a:rPr lang="en-GB" altLang="en-US"/>
              <a:pPr>
                <a:defRPr/>
              </a:pPr>
              <a:t>‹#›</a:t>
            </a:fld>
            <a:endParaRPr lang="en-GB" altLang="en-US"/>
          </a:p>
        </p:txBody>
      </p:sp>
    </p:spTree>
    <p:extLst>
      <p:ext uri="{BB962C8B-B14F-4D97-AF65-F5344CB8AC3E}">
        <p14:creationId xmlns:p14="http://schemas.microsoft.com/office/powerpoint/2010/main" val="351488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24684" y="405984"/>
            <a:ext cx="1680104" cy="6145736"/>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5537" y="405984"/>
            <a:ext cx="7374958" cy="614573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A5BC1DC6-AEC2-4AF8-BC5F-619CF4D9E390}"/>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5EC033CE-92D3-4031-B8F9-A03FD5A550C7}"/>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6DA5546C-977D-438E-BF13-BDB224CEF4C5}"/>
              </a:ext>
            </a:extLst>
          </p:cNvPr>
          <p:cNvSpPr>
            <a:spLocks noGrp="1"/>
          </p:cNvSpPr>
          <p:nvPr>
            <p:ph type="sldNum" sz="quarter" idx="12"/>
          </p:nvPr>
        </p:nvSpPr>
        <p:spPr/>
        <p:txBody>
          <a:bodyPr/>
          <a:lstStyle>
            <a:lvl1pPr>
              <a:defRPr/>
            </a:lvl1pPr>
          </a:lstStyle>
          <a:p>
            <a:pPr>
              <a:defRPr/>
            </a:pPr>
            <a:fld id="{6DE439C1-E9B0-4431-9F22-5974C7C26E62}" type="slidenum">
              <a:rPr lang="en-GB" altLang="en-US"/>
              <a:pPr>
                <a:defRPr/>
              </a:pPr>
              <a:t>‹#›</a:t>
            </a:fld>
            <a:endParaRPr lang="en-GB" altLang="en-US"/>
          </a:p>
        </p:txBody>
      </p:sp>
    </p:spTree>
    <p:extLst>
      <p:ext uri="{BB962C8B-B14F-4D97-AF65-F5344CB8AC3E}">
        <p14:creationId xmlns:p14="http://schemas.microsoft.com/office/powerpoint/2010/main" val="2954150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hapter Titl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0080625" cy="7559675"/>
          </a:xfrm>
          <a:prstGeom prst="rect">
            <a:avLst/>
          </a:prstGeom>
        </p:spPr>
      </p:pic>
      <p:sp>
        <p:nvSpPr>
          <p:cNvPr id="17" name="Text Placeholder 16"/>
          <p:cNvSpPr>
            <a:spLocks noGrp="1"/>
          </p:cNvSpPr>
          <p:nvPr>
            <p:ph type="body" sz="quarter" idx="11" hasCustomPrompt="1"/>
          </p:nvPr>
        </p:nvSpPr>
        <p:spPr>
          <a:xfrm>
            <a:off x="5390304" y="4031768"/>
            <a:ext cx="3766234" cy="643972"/>
          </a:xfrm>
        </p:spPr>
        <p:txBody>
          <a:bodyPr>
            <a:normAutofit/>
          </a:bodyPr>
          <a:lstStyle>
            <a:lvl1pPr marL="0" indent="0">
              <a:buNone/>
              <a:defRPr sz="2646" b="0" i="0" cap="all" baseline="0">
                <a:solidFill>
                  <a:srgbClr val="1B2B51"/>
                </a:solidFill>
                <a:latin typeface="Source Sans Pro" panose="020B0503030403020204" pitchFamily="34" charset="0"/>
                <a:ea typeface="Source Sans Pro" panose="020B0503030403020204" pitchFamily="34" charset="0"/>
              </a:defRPr>
            </a:lvl1pPr>
          </a:lstStyle>
          <a:p>
            <a:pPr lvl="0"/>
            <a:r>
              <a:rPr lang="en-US" sz="2646" cap="all" baseline="0" dirty="0"/>
              <a:t>Insert chapter #</a:t>
            </a:r>
            <a:endParaRPr lang="en-US" dirty="0"/>
          </a:p>
        </p:txBody>
      </p:sp>
      <p:sp>
        <p:nvSpPr>
          <p:cNvPr id="19" name="Text Placeholder 18"/>
          <p:cNvSpPr>
            <a:spLocks noGrp="1"/>
          </p:cNvSpPr>
          <p:nvPr>
            <p:ph type="body" sz="quarter" idx="12" hasCustomPrompt="1"/>
          </p:nvPr>
        </p:nvSpPr>
        <p:spPr>
          <a:xfrm>
            <a:off x="5390334" y="4675799"/>
            <a:ext cx="4018249" cy="1035955"/>
          </a:xfrm>
        </p:spPr>
        <p:txBody>
          <a:bodyPr/>
          <a:lstStyle>
            <a:lvl1pPr marL="0" indent="0">
              <a:buNone/>
              <a:defRPr cap="all" baseline="0">
                <a:solidFill>
                  <a:srgbClr val="1B2B51"/>
                </a:solidFill>
              </a:defRPr>
            </a:lvl1pPr>
          </a:lstStyle>
          <a:p>
            <a:pPr lvl="0"/>
            <a:r>
              <a:rPr lang="en-US" cap="all" baseline="0" dirty="0"/>
              <a:t>Chapter title</a:t>
            </a:r>
            <a:endParaRPr lang="en-US" dirty="0"/>
          </a:p>
        </p:txBody>
      </p:sp>
    </p:spTree>
    <p:extLst>
      <p:ext uri="{BB962C8B-B14F-4D97-AF65-F5344CB8AC3E}">
        <p14:creationId xmlns:p14="http://schemas.microsoft.com/office/powerpoint/2010/main" val="41576102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Emphasis Box">
    <p:spTree>
      <p:nvGrpSpPr>
        <p:cNvPr id="1" name=""/>
        <p:cNvGrpSpPr/>
        <p:nvPr/>
      </p:nvGrpSpPr>
      <p:grpSpPr>
        <a:xfrm>
          <a:off x="0" y="0"/>
          <a:ext cx="0" cy="0"/>
          <a:chOff x="0" y="0"/>
          <a:chExt cx="0" cy="0"/>
        </a:xfrm>
      </p:grpSpPr>
      <p:sp>
        <p:nvSpPr>
          <p:cNvPr id="20" name="Rounded Rectangle 19"/>
          <p:cNvSpPr/>
          <p:nvPr/>
        </p:nvSpPr>
        <p:spPr>
          <a:xfrm>
            <a:off x="1092068" y="1847920"/>
            <a:ext cx="7896490" cy="2099910"/>
          </a:xfrm>
          <a:prstGeom prst="roundRect">
            <a:avLst/>
          </a:prstGeom>
          <a:solidFill>
            <a:srgbClr val="1B2B5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5597" tIns="37798" rIns="75597" bIns="37798" numCol="1" spcCol="0" rtlCol="0" fromWordArt="0" anchor="ctr" anchorCtr="0" forceAA="0" compatLnSpc="1">
            <a:prstTxWarp prst="textNoShape">
              <a:avLst/>
            </a:prstTxWarp>
            <a:noAutofit/>
          </a:bodyPr>
          <a:lstStyle/>
          <a:p>
            <a:pPr algn="ctr"/>
            <a:endParaRPr lang="en-US" sz="1488"/>
          </a:p>
        </p:txBody>
      </p:sp>
      <p:sp>
        <p:nvSpPr>
          <p:cNvPr id="2" name="Title 1"/>
          <p:cNvSpPr>
            <a:spLocks noGrp="1"/>
          </p:cNvSpPr>
          <p:nvPr>
            <p:ph type="title" hasCustomPrompt="1"/>
          </p:nvPr>
        </p:nvSpPr>
        <p:spPr/>
        <p:txBody>
          <a:bodyPr/>
          <a:lstStyle>
            <a:lvl1pPr>
              <a:defRPr sz="2646">
                <a:solidFill>
                  <a:srgbClr val="1B2B51"/>
                </a:solidFill>
              </a:defRPr>
            </a:lvl1pPr>
          </a:lstStyle>
          <a:p>
            <a:r>
              <a:rPr lang="en-US" dirty="0"/>
              <a:t>TO Highlight a definition or concept</a:t>
            </a:r>
          </a:p>
        </p:txBody>
      </p:sp>
      <p:sp>
        <p:nvSpPr>
          <p:cNvPr id="11" name="Text Placeholder 10"/>
          <p:cNvSpPr>
            <a:spLocks noGrp="1"/>
          </p:cNvSpPr>
          <p:nvPr>
            <p:ph type="body" sz="quarter" idx="11"/>
          </p:nvPr>
        </p:nvSpPr>
        <p:spPr>
          <a:xfrm>
            <a:off x="1275259" y="4031843"/>
            <a:ext cx="7476464" cy="2519893"/>
          </a:xfrm>
        </p:spPr>
        <p:txBody>
          <a:bodyPr>
            <a:normAutofit/>
          </a:bodyPr>
          <a:lstStyle>
            <a:lvl1pPr>
              <a:defRPr sz="2205"/>
            </a:lvl1pPr>
            <a:lvl2pPr>
              <a:defRPr sz="2205"/>
            </a:lvl2pPr>
            <a:lvl3pPr>
              <a:defRPr sz="2205"/>
            </a:lvl3pPr>
            <a:lvl4pPr>
              <a:defRPr sz="2205"/>
            </a:lvl4pPr>
            <a:lvl5pPr>
              <a:defRPr sz="220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8"/>
          <p:cNvSpPr>
            <a:spLocks noGrp="1"/>
          </p:cNvSpPr>
          <p:nvPr>
            <p:ph type="body" sz="quarter" idx="12" hasCustomPrompt="1"/>
          </p:nvPr>
        </p:nvSpPr>
        <p:spPr>
          <a:xfrm>
            <a:off x="1359836" y="2015913"/>
            <a:ext cx="7292702" cy="1763924"/>
          </a:xfrm>
        </p:spPr>
        <p:txBody>
          <a:bodyPr>
            <a:normAutofit/>
          </a:bodyPr>
          <a:lstStyle>
            <a:lvl1pPr marL="0" indent="0" algn="ctr">
              <a:buNone/>
              <a:defRPr sz="2646" cap="all" baseline="0">
                <a:solidFill>
                  <a:schemeClr val="bg1"/>
                </a:solidFill>
              </a:defRPr>
            </a:lvl1pPr>
          </a:lstStyle>
          <a:p>
            <a:pPr lvl="0"/>
            <a:r>
              <a:rPr lang="en-US" dirty="0"/>
              <a:t>Important Things</a:t>
            </a:r>
          </a:p>
        </p:txBody>
      </p:sp>
    </p:spTree>
    <p:extLst>
      <p:ext uri="{BB962C8B-B14F-4D97-AF65-F5344CB8AC3E}">
        <p14:creationId xmlns:p14="http://schemas.microsoft.com/office/powerpoint/2010/main" val="2732417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48028" y="251989"/>
            <a:ext cx="9072563" cy="64257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A036BF13-4EB6-439D-B64D-EB32A14A5FF8}" type="slidenum">
              <a:rPr lang="en-US"/>
              <a:pPr>
                <a:defRPr/>
              </a:pPr>
              <a:t>‹#›</a:t>
            </a:fld>
            <a:endParaRPr lang="en-US"/>
          </a:p>
        </p:txBody>
      </p:sp>
    </p:spTree>
    <p:extLst>
      <p:ext uri="{BB962C8B-B14F-4D97-AF65-F5344CB8AC3E}">
        <p14:creationId xmlns:p14="http://schemas.microsoft.com/office/powerpoint/2010/main" val="108562437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3AAA098E-16D9-412F-AA9F-3C8515C3BECC}"/>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85B91584-9F63-4193-A510-1A4119E39023}"/>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2D4E3E82-2895-4504-9057-8AE7C582ECBE}"/>
              </a:ext>
            </a:extLst>
          </p:cNvPr>
          <p:cNvSpPr>
            <a:spLocks noGrp="1"/>
          </p:cNvSpPr>
          <p:nvPr>
            <p:ph type="sldNum" sz="quarter" idx="12"/>
          </p:nvPr>
        </p:nvSpPr>
        <p:spPr/>
        <p:txBody>
          <a:bodyPr/>
          <a:lstStyle>
            <a:lvl1pPr>
              <a:defRPr/>
            </a:lvl1pPr>
          </a:lstStyle>
          <a:p>
            <a:pPr>
              <a:defRPr/>
            </a:pPr>
            <a:fld id="{3C826AA6-253B-466D-96E0-FE4F89E86B28}" type="slidenum">
              <a:rPr lang="en-GB" altLang="en-US"/>
              <a:pPr>
                <a:defRPr/>
              </a:pPr>
              <a:t>‹#›</a:t>
            </a:fld>
            <a:endParaRPr lang="en-GB" altLang="en-US"/>
          </a:p>
        </p:txBody>
      </p:sp>
    </p:spTree>
    <p:extLst>
      <p:ext uri="{BB962C8B-B14F-4D97-AF65-F5344CB8AC3E}">
        <p14:creationId xmlns:p14="http://schemas.microsoft.com/office/powerpoint/2010/main" val="1227546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400776" y="3695843"/>
            <a:ext cx="9279075" cy="1620430"/>
          </a:xfrm>
        </p:spPr>
        <p:txBody>
          <a:bodyPr/>
          <a:lstStyle/>
          <a:p>
            <a:r>
              <a:rPr lang="en-US"/>
              <a:t>Click to edit Master title style</a:t>
            </a:r>
            <a:endParaRPr/>
          </a:p>
        </p:txBody>
      </p:sp>
      <p:sp>
        <p:nvSpPr>
          <p:cNvPr id="3" name="Subtitle 2"/>
          <p:cNvSpPr>
            <a:spLocks noGrp="1"/>
          </p:cNvSpPr>
          <p:nvPr>
            <p:ph type="subTitle" idx="1"/>
          </p:nvPr>
        </p:nvSpPr>
        <p:spPr>
          <a:xfrm>
            <a:off x="400776" y="5259176"/>
            <a:ext cx="9279075" cy="1072190"/>
          </a:xfrm>
        </p:spPr>
        <p:txBody>
          <a:bodyPr>
            <a:normAutofit/>
          </a:bodyPr>
          <a:lstStyle>
            <a:lvl1pPr marL="0" indent="0" algn="ctr">
              <a:spcBef>
                <a:spcPts val="331"/>
              </a:spcBef>
              <a:buNone/>
              <a:defRPr sz="2000">
                <a:solidFill>
                  <a:schemeClr val="tx1">
                    <a:tint val="75000"/>
                  </a:schemeClr>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endParaRPr/>
          </a:p>
        </p:txBody>
      </p:sp>
      <p:sp>
        <p:nvSpPr>
          <p:cNvPr id="9" name="Picture Placeholder 2"/>
          <p:cNvSpPr>
            <a:spLocks noGrp="1"/>
          </p:cNvSpPr>
          <p:nvPr>
            <p:ph type="pic" idx="13"/>
          </p:nvPr>
        </p:nvSpPr>
        <p:spPr>
          <a:xfrm>
            <a:off x="408980" y="400733"/>
            <a:ext cx="9262666" cy="3127115"/>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buNone/>
              <a:defRPr sz="3500"/>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r>
              <a:rPr lang="en-US" noProof="0"/>
              <a:t>Click icon to add picture</a:t>
            </a:r>
            <a:endParaRPr noProof="0"/>
          </a:p>
        </p:txBody>
      </p:sp>
      <p:sp>
        <p:nvSpPr>
          <p:cNvPr id="5" name="Date Placeholder 3">
            <a:extLst>
              <a:ext uri="{FF2B5EF4-FFF2-40B4-BE49-F238E27FC236}">
                <a16:creationId xmlns:a16="http://schemas.microsoft.com/office/drawing/2014/main" id="{5A7A8FFB-0818-4D0B-901C-D4EE32B5E1B9}"/>
              </a:ext>
            </a:extLst>
          </p:cNvPr>
          <p:cNvSpPr>
            <a:spLocks noGrp="1"/>
          </p:cNvSpPr>
          <p:nvPr>
            <p:ph type="dt" sz="half" idx="14"/>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E9F0BC9E-AA2A-4875-B33F-7A842B77DFDA}"/>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38C67443-4E65-430E-9876-7CD50119D942}"/>
              </a:ext>
            </a:extLst>
          </p:cNvPr>
          <p:cNvSpPr>
            <a:spLocks noGrp="1"/>
          </p:cNvSpPr>
          <p:nvPr>
            <p:ph type="sldNum" sz="quarter" idx="16"/>
          </p:nvPr>
        </p:nvSpPr>
        <p:spPr/>
        <p:txBody>
          <a:bodyPr/>
          <a:lstStyle>
            <a:lvl1pPr>
              <a:defRPr/>
            </a:lvl1pPr>
          </a:lstStyle>
          <a:p>
            <a:pPr>
              <a:defRPr/>
            </a:pPr>
            <a:fld id="{B4FD6A33-06CE-4B87-93B4-9ABC25CE5746}" type="slidenum">
              <a:rPr lang="en-GB" altLang="en-US"/>
              <a:pPr>
                <a:defRPr/>
              </a:pPr>
              <a:t>‹#›</a:t>
            </a:fld>
            <a:endParaRPr lang="en-GB" altLang="en-US"/>
          </a:p>
        </p:txBody>
      </p:sp>
    </p:spTree>
    <p:extLst>
      <p:ext uri="{BB962C8B-B14F-4D97-AF65-F5344CB8AC3E}">
        <p14:creationId xmlns:p14="http://schemas.microsoft.com/office/powerpoint/2010/main" val="1406975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5538" y="2649022"/>
            <a:ext cx="8881801" cy="1501435"/>
          </a:xfrm>
        </p:spPr>
        <p:txBody>
          <a:bodyPr/>
          <a:lstStyle>
            <a:lvl1pPr algn="ctr">
              <a:defRPr sz="5100" b="0" cap="none" baseline="0"/>
            </a:lvl1pPr>
          </a:lstStyle>
          <a:p>
            <a:r>
              <a:rPr lang="en-US"/>
              <a:t>Click to edit Master title style</a:t>
            </a:r>
            <a:endParaRPr/>
          </a:p>
        </p:txBody>
      </p:sp>
      <p:sp>
        <p:nvSpPr>
          <p:cNvPr id="3" name="Text Placeholder 2"/>
          <p:cNvSpPr>
            <a:spLocks noGrp="1"/>
          </p:cNvSpPr>
          <p:nvPr>
            <p:ph type="body" idx="1"/>
          </p:nvPr>
        </p:nvSpPr>
        <p:spPr>
          <a:xfrm>
            <a:off x="605538" y="4118254"/>
            <a:ext cx="8881801" cy="1653678"/>
          </a:xfrm>
        </p:spPr>
        <p:txBody>
          <a:bodyPr>
            <a:normAutofit/>
          </a:bodyPr>
          <a:lstStyle>
            <a:lvl1pPr marL="0" indent="0" algn="ctr">
              <a:spcBef>
                <a:spcPts val="331"/>
              </a:spcBef>
              <a:buNone/>
              <a:defRPr sz="2000">
                <a:solidFill>
                  <a:schemeClr val="tx1">
                    <a:tint val="75000"/>
                  </a:schemeClr>
                </a:solidFill>
              </a:defRPr>
            </a:lvl1pPr>
            <a:lvl2pPr marL="503972" indent="0">
              <a:buNone/>
              <a:defRPr sz="2000">
                <a:solidFill>
                  <a:schemeClr val="tx1">
                    <a:tint val="75000"/>
                  </a:schemeClr>
                </a:solidFill>
              </a:defRPr>
            </a:lvl2pPr>
            <a:lvl3pPr marL="1007943" indent="0">
              <a:buNone/>
              <a:defRPr sz="1800">
                <a:solidFill>
                  <a:schemeClr val="tx1">
                    <a:tint val="75000"/>
                  </a:schemeClr>
                </a:solidFill>
              </a:defRPr>
            </a:lvl3pPr>
            <a:lvl4pPr marL="1511915" indent="0">
              <a:buNone/>
              <a:defRPr sz="1500">
                <a:solidFill>
                  <a:schemeClr val="tx1">
                    <a:tint val="75000"/>
                  </a:schemeClr>
                </a:solidFill>
              </a:defRPr>
            </a:lvl4pPr>
            <a:lvl5pPr marL="2015886" indent="0">
              <a:buNone/>
              <a:defRPr sz="1500">
                <a:solidFill>
                  <a:schemeClr val="tx1">
                    <a:tint val="75000"/>
                  </a:schemeClr>
                </a:solidFill>
              </a:defRPr>
            </a:lvl5pPr>
            <a:lvl6pPr marL="2519858" indent="0">
              <a:buNone/>
              <a:defRPr sz="1500">
                <a:solidFill>
                  <a:schemeClr val="tx1">
                    <a:tint val="75000"/>
                  </a:schemeClr>
                </a:solidFill>
              </a:defRPr>
            </a:lvl6pPr>
            <a:lvl7pPr marL="3023829" indent="0">
              <a:buNone/>
              <a:defRPr sz="1500">
                <a:solidFill>
                  <a:schemeClr val="tx1">
                    <a:tint val="75000"/>
                  </a:schemeClr>
                </a:solidFill>
              </a:defRPr>
            </a:lvl7pPr>
            <a:lvl8pPr marL="3527801" indent="0">
              <a:buNone/>
              <a:defRPr sz="1500">
                <a:solidFill>
                  <a:schemeClr val="tx1">
                    <a:tint val="75000"/>
                  </a:schemeClr>
                </a:solidFill>
              </a:defRPr>
            </a:lvl8pPr>
            <a:lvl9pPr marL="4031772" indent="0">
              <a:buNone/>
              <a:defRPr sz="15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AFF7C7-82BA-4F1B-9990-F144C8DBDF45}"/>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0576746D-2CAB-4A2F-BEF9-4AD5A257D9F6}"/>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AF185811-C648-4AAA-B2CC-E3832A09142F}"/>
              </a:ext>
            </a:extLst>
          </p:cNvPr>
          <p:cNvSpPr>
            <a:spLocks noGrp="1"/>
          </p:cNvSpPr>
          <p:nvPr>
            <p:ph type="sldNum" sz="quarter" idx="12"/>
          </p:nvPr>
        </p:nvSpPr>
        <p:spPr/>
        <p:txBody>
          <a:bodyPr/>
          <a:lstStyle>
            <a:lvl1pPr>
              <a:defRPr/>
            </a:lvl1pPr>
          </a:lstStyle>
          <a:p>
            <a:pPr>
              <a:defRPr/>
            </a:pPr>
            <a:fld id="{041CE8CD-C920-4B96-9B2A-638823584A05}" type="slidenum">
              <a:rPr lang="en-GB" altLang="en-US"/>
              <a:pPr>
                <a:defRPr/>
              </a:pPr>
              <a:t>‹#›</a:t>
            </a:fld>
            <a:endParaRPr lang="en-GB" altLang="en-US"/>
          </a:p>
        </p:txBody>
      </p:sp>
    </p:spTree>
    <p:extLst>
      <p:ext uri="{BB962C8B-B14F-4D97-AF65-F5344CB8AC3E}">
        <p14:creationId xmlns:p14="http://schemas.microsoft.com/office/powerpoint/2010/main" val="1773551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5537" y="118583"/>
            <a:ext cx="8866051" cy="1473746"/>
          </a:xfrm>
        </p:spPr>
        <p:txBody>
          <a:bodyPr/>
          <a:lstStyle/>
          <a:p>
            <a:r>
              <a:rPr lang="en-US"/>
              <a:t>Click to edit Master title style</a:t>
            </a:r>
            <a:endParaRPr/>
          </a:p>
        </p:txBody>
      </p:sp>
      <p:sp>
        <p:nvSpPr>
          <p:cNvPr id="3" name="Content Placeholder 2"/>
          <p:cNvSpPr>
            <a:spLocks noGrp="1"/>
          </p:cNvSpPr>
          <p:nvPr>
            <p:ph sz="half" idx="1"/>
          </p:nvPr>
        </p:nvSpPr>
        <p:spPr>
          <a:xfrm>
            <a:off x="605537" y="1763925"/>
            <a:ext cx="4233863" cy="4787794"/>
          </a:xfrm>
        </p:spPr>
        <p:txBody>
          <a:bodyPr>
            <a:normAutofit/>
          </a:bodyPr>
          <a:lstStyle>
            <a:lvl1pPr>
              <a:spcBef>
                <a:spcPts val="1764"/>
              </a:spcBef>
              <a:defRPr sz="22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5237726" y="1763925"/>
            <a:ext cx="4233863" cy="4787794"/>
          </a:xfrm>
        </p:spPr>
        <p:txBody>
          <a:bodyPr>
            <a:normAutofit/>
          </a:bodyPr>
          <a:lstStyle>
            <a:lvl1pPr>
              <a:spcBef>
                <a:spcPts val="1764"/>
              </a:spcBef>
              <a:defRPr sz="22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3">
            <a:extLst>
              <a:ext uri="{FF2B5EF4-FFF2-40B4-BE49-F238E27FC236}">
                <a16:creationId xmlns:a16="http://schemas.microsoft.com/office/drawing/2014/main" id="{04F00BF3-8EF0-45BC-8DCD-280CCE7D6B09}"/>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9B74617E-D2D2-47E8-B08C-F90FC3FBB1E9}"/>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09675CDD-8BCB-4D0D-B995-660546C5981C}"/>
              </a:ext>
            </a:extLst>
          </p:cNvPr>
          <p:cNvSpPr>
            <a:spLocks noGrp="1"/>
          </p:cNvSpPr>
          <p:nvPr>
            <p:ph type="sldNum" sz="quarter" idx="12"/>
          </p:nvPr>
        </p:nvSpPr>
        <p:spPr/>
        <p:txBody>
          <a:bodyPr/>
          <a:lstStyle>
            <a:lvl1pPr>
              <a:defRPr/>
            </a:lvl1pPr>
          </a:lstStyle>
          <a:p>
            <a:pPr>
              <a:defRPr/>
            </a:pPr>
            <a:fld id="{FA321B50-92F4-49E2-ADAE-E6399CBFF632}" type="slidenum">
              <a:rPr lang="en-GB" altLang="en-US"/>
              <a:pPr>
                <a:defRPr/>
              </a:pPr>
              <a:t>‹#›</a:t>
            </a:fld>
            <a:endParaRPr lang="en-GB" altLang="en-US"/>
          </a:p>
        </p:txBody>
      </p:sp>
    </p:spTree>
    <p:extLst>
      <p:ext uri="{BB962C8B-B14F-4D97-AF65-F5344CB8AC3E}">
        <p14:creationId xmlns:p14="http://schemas.microsoft.com/office/powerpoint/2010/main" val="3145578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5536" y="118583"/>
            <a:ext cx="8866051" cy="1473746"/>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605536" y="1601911"/>
            <a:ext cx="4233863" cy="827714"/>
          </a:xfrm>
        </p:spPr>
        <p:txBody>
          <a:bodyPr anchor="b">
            <a:noAutofit/>
          </a:bodyPr>
          <a:lstStyle>
            <a:lvl1pPr marL="0" indent="0" algn="ctr">
              <a:spcBef>
                <a:spcPts val="0"/>
              </a:spcBef>
              <a:buNone/>
              <a:defRPr sz="2600" b="0">
                <a:solidFill>
                  <a:schemeClr val="accent1">
                    <a:lumMod val="60000"/>
                    <a:lumOff val="40000"/>
                  </a:schemeClr>
                </a:solidFill>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a:t>Click to edit Master text styles</a:t>
            </a:r>
          </a:p>
        </p:txBody>
      </p:sp>
      <p:sp>
        <p:nvSpPr>
          <p:cNvPr id="4" name="Content Placeholder 3"/>
          <p:cNvSpPr>
            <a:spLocks noGrp="1"/>
          </p:cNvSpPr>
          <p:nvPr>
            <p:ph sz="half" idx="2"/>
          </p:nvPr>
        </p:nvSpPr>
        <p:spPr>
          <a:xfrm>
            <a:off x="605536" y="2587591"/>
            <a:ext cx="4233863" cy="3964128"/>
          </a:xfrm>
        </p:spPr>
        <p:txBody>
          <a:bodyPr>
            <a:normAutofit/>
          </a:bodyPr>
          <a:lstStyle>
            <a:lvl1pPr>
              <a:spcBef>
                <a:spcPts val="1764"/>
              </a:spcBef>
              <a:defRPr sz="22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5237724" y="1601911"/>
            <a:ext cx="4233863" cy="827714"/>
          </a:xfrm>
        </p:spPr>
        <p:txBody>
          <a:bodyPr anchor="b">
            <a:noAutofit/>
          </a:bodyPr>
          <a:lstStyle>
            <a:lvl1pPr marL="0" indent="0" algn="ctr">
              <a:spcBef>
                <a:spcPts val="0"/>
              </a:spcBef>
              <a:buNone/>
              <a:defRPr sz="2600" b="0">
                <a:solidFill>
                  <a:schemeClr val="accent1">
                    <a:lumMod val="60000"/>
                    <a:lumOff val="40000"/>
                  </a:schemeClr>
                </a:solidFill>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237724" y="2587591"/>
            <a:ext cx="4233863" cy="3964128"/>
          </a:xfrm>
        </p:spPr>
        <p:txBody>
          <a:bodyPr>
            <a:normAutofit/>
          </a:bodyPr>
          <a:lstStyle>
            <a:lvl1pPr>
              <a:spcBef>
                <a:spcPts val="1764"/>
              </a:spcBef>
              <a:defRPr sz="22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a:extLst>
              <a:ext uri="{FF2B5EF4-FFF2-40B4-BE49-F238E27FC236}">
                <a16:creationId xmlns:a16="http://schemas.microsoft.com/office/drawing/2014/main" id="{3D41C2D1-7EC1-42D0-8B8A-82E5AF6C0C9D}"/>
              </a:ext>
            </a:extLst>
          </p:cNvPr>
          <p:cNvSpPr>
            <a:spLocks noGrp="1"/>
          </p:cNvSpPr>
          <p:nvPr>
            <p:ph type="dt" sz="half" idx="10"/>
          </p:nvPr>
        </p:nvSpPr>
        <p:spPr/>
        <p:txBody>
          <a:bodyPr/>
          <a:lstStyle>
            <a:lvl1pPr>
              <a:defRPr/>
            </a:lvl1pPr>
          </a:lstStyle>
          <a:p>
            <a:pPr>
              <a:defRPr/>
            </a:pPr>
            <a:endParaRPr lang="en-GB"/>
          </a:p>
        </p:txBody>
      </p:sp>
      <p:sp>
        <p:nvSpPr>
          <p:cNvPr id="8" name="Footer Placeholder 4">
            <a:extLst>
              <a:ext uri="{FF2B5EF4-FFF2-40B4-BE49-F238E27FC236}">
                <a16:creationId xmlns:a16="http://schemas.microsoft.com/office/drawing/2014/main" id="{9EDD33F0-F081-4FC7-A80C-AAADA5409A65}"/>
              </a:ext>
            </a:extLst>
          </p:cNvPr>
          <p:cNvSpPr>
            <a:spLocks noGrp="1"/>
          </p:cNvSpPr>
          <p:nvPr>
            <p:ph type="ftr" sz="quarter" idx="11"/>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68592A80-A2C8-41D9-AACE-9BC8E11E80D5}"/>
              </a:ext>
            </a:extLst>
          </p:cNvPr>
          <p:cNvSpPr>
            <a:spLocks noGrp="1"/>
          </p:cNvSpPr>
          <p:nvPr>
            <p:ph type="sldNum" sz="quarter" idx="12"/>
          </p:nvPr>
        </p:nvSpPr>
        <p:spPr/>
        <p:txBody>
          <a:bodyPr/>
          <a:lstStyle>
            <a:lvl1pPr>
              <a:defRPr/>
            </a:lvl1pPr>
          </a:lstStyle>
          <a:p>
            <a:pPr>
              <a:defRPr/>
            </a:pPr>
            <a:fld id="{74AC82A3-91A5-4BEE-8BC9-41FE73EC5653}" type="slidenum">
              <a:rPr lang="en-GB" altLang="en-US"/>
              <a:pPr>
                <a:defRPr/>
              </a:pPr>
              <a:t>‹#›</a:t>
            </a:fld>
            <a:endParaRPr lang="en-GB" altLang="en-US"/>
          </a:p>
        </p:txBody>
      </p:sp>
    </p:spTree>
    <p:extLst>
      <p:ext uri="{BB962C8B-B14F-4D97-AF65-F5344CB8AC3E}">
        <p14:creationId xmlns:p14="http://schemas.microsoft.com/office/powerpoint/2010/main" val="3298117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3">
            <a:extLst>
              <a:ext uri="{FF2B5EF4-FFF2-40B4-BE49-F238E27FC236}">
                <a16:creationId xmlns:a16="http://schemas.microsoft.com/office/drawing/2014/main" id="{DC7553E4-7395-48E5-A627-6FF4D0CDA51B}"/>
              </a:ext>
            </a:extLst>
          </p:cNvPr>
          <p:cNvSpPr>
            <a:spLocks noGrp="1"/>
          </p:cNvSpPr>
          <p:nvPr>
            <p:ph type="dt" sz="half" idx="10"/>
          </p:nvPr>
        </p:nvSpPr>
        <p:spPr/>
        <p:txBody>
          <a:bodyPr/>
          <a:lstStyle>
            <a:lvl1pPr>
              <a:defRPr/>
            </a:lvl1pPr>
          </a:lstStyle>
          <a:p>
            <a:pPr>
              <a:defRPr/>
            </a:pPr>
            <a:endParaRPr lang="en-GB"/>
          </a:p>
        </p:txBody>
      </p:sp>
      <p:sp>
        <p:nvSpPr>
          <p:cNvPr id="4" name="Footer Placeholder 4">
            <a:extLst>
              <a:ext uri="{FF2B5EF4-FFF2-40B4-BE49-F238E27FC236}">
                <a16:creationId xmlns:a16="http://schemas.microsoft.com/office/drawing/2014/main" id="{C4E4B23F-F61D-4772-9480-55C6EED106E2}"/>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B7FE3EFB-CC8F-498B-A1AE-A15707702341}"/>
              </a:ext>
            </a:extLst>
          </p:cNvPr>
          <p:cNvSpPr>
            <a:spLocks noGrp="1"/>
          </p:cNvSpPr>
          <p:nvPr>
            <p:ph type="sldNum" sz="quarter" idx="12"/>
          </p:nvPr>
        </p:nvSpPr>
        <p:spPr/>
        <p:txBody>
          <a:bodyPr/>
          <a:lstStyle>
            <a:lvl1pPr>
              <a:defRPr/>
            </a:lvl1pPr>
          </a:lstStyle>
          <a:p>
            <a:pPr>
              <a:defRPr/>
            </a:pPr>
            <a:fld id="{74E5981F-B6E5-47B6-9B59-FE6F7AFDB337}" type="slidenum">
              <a:rPr lang="en-GB" altLang="en-US"/>
              <a:pPr>
                <a:defRPr/>
              </a:pPr>
              <a:t>‹#›</a:t>
            </a:fld>
            <a:endParaRPr lang="en-GB" altLang="en-US"/>
          </a:p>
        </p:txBody>
      </p:sp>
    </p:spTree>
    <p:extLst>
      <p:ext uri="{BB962C8B-B14F-4D97-AF65-F5344CB8AC3E}">
        <p14:creationId xmlns:p14="http://schemas.microsoft.com/office/powerpoint/2010/main" val="231604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7E5E645-BE30-4A25-8D75-D84E04D35C54}"/>
              </a:ext>
            </a:extLst>
          </p:cNvPr>
          <p:cNvSpPr>
            <a:spLocks noGrp="1"/>
          </p:cNvSpPr>
          <p:nvPr>
            <p:ph type="dt" sz="half" idx="10"/>
          </p:nvPr>
        </p:nvSpPr>
        <p:spPr/>
        <p:txBody>
          <a:bodyPr/>
          <a:lstStyle>
            <a:lvl1pPr>
              <a:defRPr/>
            </a:lvl1pPr>
          </a:lstStyle>
          <a:p>
            <a:pPr>
              <a:defRPr/>
            </a:pPr>
            <a:endParaRPr lang="en-GB"/>
          </a:p>
        </p:txBody>
      </p:sp>
      <p:sp>
        <p:nvSpPr>
          <p:cNvPr id="3" name="Footer Placeholder 4">
            <a:extLst>
              <a:ext uri="{FF2B5EF4-FFF2-40B4-BE49-F238E27FC236}">
                <a16:creationId xmlns:a16="http://schemas.microsoft.com/office/drawing/2014/main" id="{1BA38C93-6585-49F4-A217-6185FDFD8455}"/>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5">
            <a:extLst>
              <a:ext uri="{FF2B5EF4-FFF2-40B4-BE49-F238E27FC236}">
                <a16:creationId xmlns:a16="http://schemas.microsoft.com/office/drawing/2014/main" id="{2C467423-328C-4DED-9414-D968E01D2C3F}"/>
              </a:ext>
            </a:extLst>
          </p:cNvPr>
          <p:cNvSpPr>
            <a:spLocks noGrp="1"/>
          </p:cNvSpPr>
          <p:nvPr>
            <p:ph type="sldNum" sz="quarter" idx="12"/>
          </p:nvPr>
        </p:nvSpPr>
        <p:spPr/>
        <p:txBody>
          <a:bodyPr/>
          <a:lstStyle>
            <a:lvl1pPr>
              <a:defRPr/>
            </a:lvl1pPr>
          </a:lstStyle>
          <a:p>
            <a:pPr>
              <a:defRPr/>
            </a:pPr>
            <a:fld id="{64B99728-C594-49C4-8D4D-7C1A22DC1879}" type="slidenum">
              <a:rPr lang="en-GB" altLang="en-US"/>
              <a:pPr>
                <a:defRPr/>
              </a:pPr>
              <a:t>‹#›</a:t>
            </a:fld>
            <a:endParaRPr lang="en-GB" altLang="en-US"/>
          </a:p>
        </p:txBody>
      </p:sp>
    </p:spTree>
    <p:extLst>
      <p:ext uri="{BB962C8B-B14F-4D97-AF65-F5344CB8AC3E}">
        <p14:creationId xmlns:p14="http://schemas.microsoft.com/office/powerpoint/2010/main" val="1588479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035" y="674476"/>
            <a:ext cx="4233863" cy="1280945"/>
          </a:xfrm>
        </p:spPr>
        <p:txBody>
          <a:bodyPr/>
          <a:lstStyle>
            <a:lvl1pPr algn="ctr">
              <a:defRPr sz="4000" b="0"/>
            </a:lvl1pPr>
          </a:lstStyle>
          <a:p>
            <a:r>
              <a:rPr lang="en-US"/>
              <a:t>Click to edit Master title style</a:t>
            </a:r>
            <a:endParaRPr/>
          </a:p>
        </p:txBody>
      </p:sp>
      <p:sp>
        <p:nvSpPr>
          <p:cNvPr id="3" name="Content Placeholder 2"/>
          <p:cNvSpPr>
            <a:spLocks noGrp="1"/>
          </p:cNvSpPr>
          <p:nvPr>
            <p:ph idx="1"/>
          </p:nvPr>
        </p:nvSpPr>
        <p:spPr>
          <a:xfrm>
            <a:off x="5228634" y="405982"/>
            <a:ext cx="4233863" cy="6145736"/>
          </a:xfrm>
        </p:spPr>
        <p:txBody>
          <a:bodyPr>
            <a:normAutofit/>
          </a:bodyPr>
          <a:lstStyle>
            <a:lvl1pPr>
              <a:spcBef>
                <a:spcPts val="2205"/>
              </a:spcBef>
              <a:defRPr sz="2400"/>
            </a:lvl1pPr>
            <a:lvl2pPr>
              <a:defRPr sz="2200"/>
            </a:lvl2pPr>
            <a:lvl3pPr>
              <a:defRPr sz="2000"/>
            </a:lvl3pPr>
            <a:lvl4pPr>
              <a:defRPr sz="2000"/>
            </a:lvl4pPr>
            <a:lvl5pPr>
              <a:defRPr sz="20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588035" y="1970780"/>
            <a:ext cx="4233863" cy="4100779"/>
          </a:xfrm>
        </p:spPr>
        <p:txBody>
          <a:bodyPr>
            <a:normAutofit/>
          </a:bodyPr>
          <a:lstStyle>
            <a:lvl1pPr marL="0" indent="0" algn="ctr">
              <a:buNone/>
              <a:defRPr sz="20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04C89D9E-CB5E-4253-8E10-F3F8C6EECA96}"/>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8B1BCE78-872E-491E-A33F-860A6BF195D2}"/>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A98F76A4-FE21-494F-BCF5-2803B6F74940}"/>
              </a:ext>
            </a:extLst>
          </p:cNvPr>
          <p:cNvSpPr>
            <a:spLocks noGrp="1"/>
          </p:cNvSpPr>
          <p:nvPr>
            <p:ph type="sldNum" sz="quarter" idx="12"/>
          </p:nvPr>
        </p:nvSpPr>
        <p:spPr/>
        <p:txBody>
          <a:bodyPr/>
          <a:lstStyle>
            <a:lvl1pPr>
              <a:defRPr/>
            </a:lvl1pPr>
          </a:lstStyle>
          <a:p>
            <a:pPr>
              <a:defRPr/>
            </a:pPr>
            <a:fld id="{CC138296-1113-4364-B146-F58E275490AD}" type="slidenum">
              <a:rPr lang="en-GB" altLang="en-US"/>
              <a:pPr>
                <a:defRPr/>
              </a:pPr>
              <a:t>‹#›</a:t>
            </a:fld>
            <a:endParaRPr lang="en-GB" altLang="en-US"/>
          </a:p>
        </p:txBody>
      </p:sp>
    </p:spTree>
    <p:extLst>
      <p:ext uri="{BB962C8B-B14F-4D97-AF65-F5344CB8AC3E}">
        <p14:creationId xmlns:p14="http://schemas.microsoft.com/office/powerpoint/2010/main" val="3259259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7"/>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93B83F0-FCD5-41E2-B30D-675EA9E25C45}"/>
              </a:ext>
            </a:extLst>
          </p:cNvPr>
          <p:cNvSpPr>
            <a:spLocks noGrp="1"/>
          </p:cNvSpPr>
          <p:nvPr>
            <p:ph type="title"/>
          </p:nvPr>
        </p:nvSpPr>
        <p:spPr bwMode="auto">
          <a:xfrm>
            <a:off x="604838" y="119063"/>
            <a:ext cx="8866187"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4" tIns="50397" rIns="100794" bIns="50397"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B3DD73E-2B8C-4417-BF4E-03CC72AA66BC}"/>
              </a:ext>
            </a:extLst>
          </p:cNvPr>
          <p:cNvSpPr>
            <a:spLocks noGrp="1"/>
          </p:cNvSpPr>
          <p:nvPr>
            <p:ph type="body" idx="1"/>
          </p:nvPr>
        </p:nvSpPr>
        <p:spPr bwMode="auto">
          <a:xfrm>
            <a:off x="604838" y="1763713"/>
            <a:ext cx="8866187"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4" tIns="50397" rIns="100794" bIns="5039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9DBD9E3-7392-4CA4-8448-BB5D28B1B3A8}"/>
              </a:ext>
            </a:extLst>
          </p:cNvPr>
          <p:cNvSpPr>
            <a:spLocks noGrp="1"/>
          </p:cNvSpPr>
          <p:nvPr>
            <p:ph type="dt" sz="half" idx="2"/>
          </p:nvPr>
        </p:nvSpPr>
        <p:spPr>
          <a:xfrm>
            <a:off x="6207125" y="6918325"/>
            <a:ext cx="2351088" cy="401638"/>
          </a:xfrm>
          <a:prstGeom prst="rect">
            <a:avLst/>
          </a:prstGeom>
        </p:spPr>
        <p:txBody>
          <a:bodyPr vert="horz" lIns="100794" tIns="50397" rIns="100794" bIns="50397" rtlCol="0" anchor="ctr"/>
          <a:lstStyle>
            <a:lvl1pPr algn="r" eaLnBrk="1">
              <a:lnSpc>
                <a:spcPct val="96000"/>
              </a:lnSpc>
              <a:buClr>
                <a:srgbClr val="000000"/>
              </a:buClr>
              <a:buSzPct val="45000"/>
              <a:buFont typeface="Wingdings" pitchFamily="-109" charset="2"/>
              <a:buNone/>
              <a:defRPr sz="1300">
                <a:solidFill>
                  <a:schemeClr val="bg1"/>
                </a:solidFill>
                <a:latin typeface="Arial" pitchFamily="-109" charset="0"/>
                <a:ea typeface="+mn-ea"/>
              </a:defRPr>
            </a:lvl1pPr>
          </a:lstStyle>
          <a:p>
            <a:pPr>
              <a:defRPr/>
            </a:pPr>
            <a:endParaRPr lang="en-GB"/>
          </a:p>
        </p:txBody>
      </p:sp>
      <p:sp>
        <p:nvSpPr>
          <p:cNvPr id="5" name="Footer Placeholder 4">
            <a:extLst>
              <a:ext uri="{FF2B5EF4-FFF2-40B4-BE49-F238E27FC236}">
                <a16:creationId xmlns:a16="http://schemas.microsoft.com/office/drawing/2014/main" id="{805DB195-246D-4A34-B296-315E271074B8}"/>
              </a:ext>
            </a:extLst>
          </p:cNvPr>
          <p:cNvSpPr>
            <a:spLocks noGrp="1"/>
          </p:cNvSpPr>
          <p:nvPr>
            <p:ph type="ftr" sz="quarter" idx="3"/>
          </p:nvPr>
        </p:nvSpPr>
        <p:spPr>
          <a:xfrm>
            <a:off x="292100" y="6918325"/>
            <a:ext cx="5335588" cy="401638"/>
          </a:xfrm>
          <a:prstGeom prst="rect">
            <a:avLst/>
          </a:prstGeom>
        </p:spPr>
        <p:txBody>
          <a:bodyPr vert="horz" lIns="100794" tIns="50397" rIns="100794" bIns="50397" rtlCol="0" anchor="ctr"/>
          <a:lstStyle>
            <a:lvl1pPr algn="l" eaLnBrk="1">
              <a:lnSpc>
                <a:spcPct val="96000"/>
              </a:lnSpc>
              <a:buClr>
                <a:srgbClr val="000000"/>
              </a:buClr>
              <a:buSzPct val="45000"/>
              <a:buFont typeface="Wingdings" pitchFamily="-109" charset="2"/>
              <a:buNone/>
              <a:defRPr sz="1300">
                <a:solidFill>
                  <a:schemeClr val="bg1"/>
                </a:solidFill>
                <a:latin typeface="Arial" pitchFamily="-109" charset="0"/>
                <a:ea typeface="+mn-ea"/>
              </a:defRPr>
            </a:lvl1pPr>
          </a:lstStyle>
          <a:p>
            <a:pPr>
              <a:defRPr/>
            </a:pPr>
            <a:endParaRPr lang="en-GB"/>
          </a:p>
        </p:txBody>
      </p:sp>
      <p:sp>
        <p:nvSpPr>
          <p:cNvPr id="6" name="Slide Number Placeholder 5">
            <a:extLst>
              <a:ext uri="{FF2B5EF4-FFF2-40B4-BE49-F238E27FC236}">
                <a16:creationId xmlns:a16="http://schemas.microsoft.com/office/drawing/2014/main" id="{B0E887E3-44D8-442D-876C-C01FCEFEBE4D}"/>
              </a:ext>
            </a:extLst>
          </p:cNvPr>
          <p:cNvSpPr>
            <a:spLocks noGrp="1"/>
          </p:cNvSpPr>
          <p:nvPr>
            <p:ph type="sldNum" sz="quarter" idx="4"/>
          </p:nvPr>
        </p:nvSpPr>
        <p:spPr>
          <a:xfrm>
            <a:off x="8707438" y="6918325"/>
            <a:ext cx="1092200" cy="401638"/>
          </a:xfrm>
          <a:prstGeom prst="rect">
            <a:avLst/>
          </a:prstGeom>
        </p:spPr>
        <p:txBody>
          <a:bodyPr vert="horz" wrap="square" lIns="100794" tIns="50397" rIns="100794" bIns="50397" numCol="1" anchor="ctr" anchorCtr="0" compatLnSpc="1">
            <a:prstTxWarp prst="textNoShape">
              <a:avLst/>
            </a:prstTxWarp>
          </a:bodyPr>
          <a:lstStyle>
            <a:lvl1pPr algn="r" eaLnBrk="1">
              <a:lnSpc>
                <a:spcPct val="96000"/>
              </a:lnSpc>
              <a:buClr>
                <a:srgbClr val="000000"/>
              </a:buClr>
              <a:buSzPct val="45000"/>
              <a:buFont typeface="Wingdings" panose="05000000000000000000" pitchFamily="2" charset="2"/>
              <a:buNone/>
              <a:defRPr sz="4000">
                <a:solidFill>
                  <a:schemeClr val="bg1"/>
                </a:solidFill>
              </a:defRPr>
            </a:lvl1pPr>
          </a:lstStyle>
          <a:p>
            <a:pPr>
              <a:defRPr/>
            </a:pPr>
            <a:fld id="{78F66A4F-DB68-4495-BAA5-B01CE4C6F345}"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4240"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 id="2147484238" r:id="rId11"/>
    <p:sldLayoutId id="2147484239" r:id="rId12"/>
    <p:sldLayoutId id="2147484242" r:id="rId13"/>
    <p:sldLayoutId id="2147484243" r:id="rId14"/>
    <p:sldLayoutId id="2147484244" r:id="rId15"/>
  </p:sldLayoutIdLst>
  <p:txStyles>
    <p:titleStyle>
      <a:lvl1pPr algn="ctr" defTabSz="1006475" rtl="0" eaLnBrk="0" fontAlgn="base" hangingPunct="0">
        <a:spcBef>
          <a:spcPct val="0"/>
        </a:spcBef>
        <a:spcAft>
          <a:spcPct val="0"/>
        </a:spcAft>
        <a:defRPr sz="5100" kern="1200">
          <a:solidFill>
            <a:schemeClr val="accent1"/>
          </a:solidFill>
          <a:latin typeface="+mj-lt"/>
          <a:ea typeface="ＭＳ Ｐゴシック" pitchFamily="-109" charset="-128"/>
          <a:cs typeface="+mj-cs"/>
        </a:defRPr>
      </a:lvl1pPr>
      <a:lvl2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2pPr>
      <a:lvl3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3pPr>
      <a:lvl4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4pPr>
      <a:lvl5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5pPr>
      <a:lvl6pPr marL="4572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6pPr>
      <a:lvl7pPr marL="9144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7pPr>
      <a:lvl8pPr marL="13716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8pPr>
      <a:lvl9pPr marL="18288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9pPr>
    </p:titleStyle>
    <p:bodyStyle>
      <a:lvl1pPr marL="384175" indent="-384175" algn="l" defTabSz="1006475" rtl="0" eaLnBrk="0" fontAlgn="base" hangingPunct="0">
        <a:spcBef>
          <a:spcPts val="2200"/>
        </a:spcBef>
        <a:spcAft>
          <a:spcPct val="0"/>
        </a:spcAft>
        <a:buClr>
          <a:srgbClr val="6FB7D7"/>
        </a:buClr>
        <a:buSzPct val="110000"/>
        <a:buFont typeface="Wingdings 2" panose="05020102010507070707" pitchFamily="18" charset="2"/>
        <a:buChar char=""/>
        <a:defRPr sz="2600" kern="1200">
          <a:solidFill>
            <a:srgbClr val="595959"/>
          </a:solidFill>
          <a:latin typeface="+mn-lt"/>
          <a:ea typeface="ＭＳ Ｐゴシック" pitchFamily="-109" charset="-128"/>
          <a:cs typeface="+mn-cs"/>
        </a:defRPr>
      </a:lvl1pPr>
      <a:lvl2pPr marL="755650" indent="-369888" algn="l" defTabSz="1006475" rtl="0" eaLnBrk="0" fontAlgn="base" hangingPunct="0">
        <a:spcBef>
          <a:spcPts val="663"/>
        </a:spcBef>
        <a:spcAft>
          <a:spcPct val="0"/>
        </a:spcAft>
        <a:buClr>
          <a:srgbClr val="215D77"/>
        </a:buClr>
        <a:buSzPct val="110000"/>
        <a:buFont typeface="Wingdings 2" panose="05020102010507070707" pitchFamily="18" charset="2"/>
        <a:buChar char=""/>
        <a:defRPr sz="2400" kern="1200">
          <a:solidFill>
            <a:srgbClr val="595959"/>
          </a:solidFill>
          <a:latin typeface="+mn-lt"/>
          <a:ea typeface="ＭＳ Ｐゴシック" pitchFamily="-109" charset="-128"/>
          <a:cs typeface="+mn-cs"/>
        </a:defRPr>
      </a:lvl2pPr>
      <a:lvl3pPr marL="1066800" indent="-311150" algn="l" defTabSz="1006475" rtl="0" eaLnBrk="0" fontAlgn="base" hangingPunct="0">
        <a:spcBef>
          <a:spcPts val="663"/>
        </a:spcBef>
        <a:spcAft>
          <a:spcPct val="0"/>
        </a:spcAft>
        <a:buClr>
          <a:srgbClr val="6FB7D7"/>
        </a:buClr>
        <a:buSzPct val="110000"/>
        <a:buFont typeface="Wingdings 2" panose="05020102010507070707" pitchFamily="18" charset="2"/>
        <a:buChar char=""/>
        <a:defRPr sz="2200" kern="1200">
          <a:solidFill>
            <a:srgbClr val="595959"/>
          </a:solidFill>
          <a:latin typeface="+mn-lt"/>
          <a:ea typeface="ＭＳ Ｐゴシック" pitchFamily="-109" charset="-128"/>
          <a:cs typeface="+mn-cs"/>
        </a:defRPr>
      </a:lvl3pPr>
      <a:lvl4pPr marL="1392238" indent="-325438" algn="l" defTabSz="1006475" rtl="0" eaLnBrk="0" fontAlgn="base" hangingPunct="0">
        <a:spcBef>
          <a:spcPts val="663"/>
        </a:spcBef>
        <a:spcAft>
          <a:spcPct val="0"/>
        </a:spcAft>
        <a:buClr>
          <a:srgbClr val="215D77"/>
        </a:buClr>
        <a:buSzPct val="110000"/>
        <a:buFont typeface="Wingdings 2" panose="05020102010507070707" pitchFamily="18" charset="2"/>
        <a:buChar char=""/>
        <a:defRPr sz="2000" kern="1200">
          <a:solidFill>
            <a:srgbClr val="595959"/>
          </a:solidFill>
          <a:latin typeface="+mn-lt"/>
          <a:ea typeface="ＭＳ Ｐゴシック" pitchFamily="-109" charset="-128"/>
          <a:cs typeface="+mn-cs"/>
        </a:defRPr>
      </a:lvl4pPr>
      <a:lvl5pPr marL="1703388" indent="-311150" algn="l" defTabSz="1006475" rtl="0" eaLnBrk="0" fontAlgn="base" hangingPunct="0">
        <a:spcBef>
          <a:spcPts val="663"/>
        </a:spcBef>
        <a:spcAft>
          <a:spcPct val="0"/>
        </a:spcAft>
        <a:buClr>
          <a:srgbClr val="6FB7D7"/>
        </a:buClr>
        <a:buSzPct val="110000"/>
        <a:buFont typeface="Wingdings 2" panose="05020102010507070707" pitchFamily="18" charset="2"/>
        <a:buChar char=""/>
        <a:defRPr sz="2000" kern="1200">
          <a:solidFill>
            <a:srgbClr val="595959"/>
          </a:solidFill>
          <a:latin typeface="+mn-lt"/>
          <a:ea typeface="ＭＳ Ｐゴシック" pitchFamily="-109" charset="-128"/>
          <a:cs typeface="+mn-cs"/>
        </a:defRPr>
      </a:lvl5pPr>
      <a:lvl6pPr marL="2771844"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medium.com/self-driven/heres-what-it-takes-to-build-a-self-driving-business-and-where-we-stand-today-92609f4de69" TargetMode="External"/><Relationship Id="rId7" Type="http://schemas.openxmlformats.org/officeDocument/2006/relationships/hyperlink" Target="https://www.engadget.com/2018/04/19/ford-goride-medical-transport-service/" TargetMode="External"/><Relationship Id="rId2" Type="http://schemas.openxmlformats.org/officeDocument/2006/relationships/hyperlink" Target="https://www.engadget.com/2018/11/16/ford-self-driving-service-plans/" TargetMode="External"/><Relationship Id="rId1" Type="http://schemas.openxmlformats.org/officeDocument/2006/relationships/slideLayout" Target="../slideLayouts/slideLayout2.xml"/><Relationship Id="rId6" Type="http://schemas.openxmlformats.org/officeDocument/2006/relationships/hyperlink" Target="https://www.engadget.com/2017/02/10/ford-argo-ai-self-driving/" TargetMode="External"/><Relationship Id="rId5" Type="http://schemas.openxmlformats.org/officeDocument/2006/relationships/hyperlink" Target="https://www.cnbc.com/2018/11/15/ford-plans-a-ride-sharing-service-with-its-self-driving-cars-by-2021.html" TargetMode="External"/><Relationship Id="rId4" Type="http://schemas.openxmlformats.org/officeDocument/2006/relationships/hyperlink" Target="https://www.engadget.com/2018/11/14/ford-walmart-self-driving-deliveries/"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www.smdp.com/ford-lends-logo-and-brand-power-to-local-scooter-start-up/165282" TargetMode="External"/><Relationship Id="rId3" Type="http://schemas.openxmlformats.org/officeDocument/2006/relationships/hyperlink" Target="https://www.reuters.com/article/us-ford-scooter/ford-buying-san-francisco-area-e-scooter-startup-spin-idUSKCN1ND0F2?il=0" TargetMode="External"/><Relationship Id="rId7" Type="http://schemas.openxmlformats.org/officeDocument/2006/relationships/hyperlink" Target="https://www.kqed.org/news/11537333/ford-gobike-hits-s-f-streets-political-potholes-and-all" TargetMode="External"/><Relationship Id="rId2" Type="http://schemas.openxmlformats.org/officeDocument/2006/relationships/hyperlink" Target="https://www.npr.org/2018/11/16/668189361/why-ford-is-getting-into-the-scooter-business" TargetMode="External"/><Relationship Id="rId1" Type="http://schemas.openxmlformats.org/officeDocument/2006/relationships/slideLayout" Target="../slideLayouts/slideLayout2.xml"/><Relationship Id="rId6" Type="http://schemas.openxmlformats.org/officeDocument/2006/relationships/hyperlink" Target="https://www.jconline.com/story/news/2018/10/23/purdue-adds-dozens-e-scooters-campus-time-research/1739578002/" TargetMode="External"/><Relationship Id="rId5" Type="http://schemas.openxmlformats.org/officeDocument/2006/relationships/image" Target="../media/image4.tiff"/><Relationship Id="rId4" Type="http://schemas.openxmlformats.org/officeDocument/2006/relationships/hyperlink" Target="http://www.kut.org/post/uber-jumps-e-scooter-game-austin"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hyperlink" Target="https://www.cnbc.com/quotes/?symbol=GOOGL" TargetMode="External"/><Relationship Id="rId7" Type="http://schemas.openxmlformats.org/officeDocument/2006/relationships/hyperlink" Target="https://www.cnbc.com/sundar-pichai/" TargetMode="External"/><Relationship Id="rId2" Type="http://schemas.openxmlformats.org/officeDocument/2006/relationships/hyperlink" Target="https://www.cnbc.com/2018/11/16/google-cloud-ceo-greene-being-replaced-by-former-oracle-exec-kurian.html" TargetMode="External"/><Relationship Id="rId1" Type="http://schemas.openxmlformats.org/officeDocument/2006/relationships/slideLayout" Target="../slideLayouts/slideLayout2.xml"/><Relationship Id="rId6" Type="http://schemas.openxmlformats.org/officeDocument/2006/relationships/hyperlink" Target="https://www.cnbc.com/2018/09/05/oracle-president-thomas-kurian-taking-time-off.html" TargetMode="External"/><Relationship Id="rId5" Type="http://schemas.openxmlformats.org/officeDocument/2006/relationships/hyperlink" Target="https://www.cnbc.com/quotes/?symbol=AMZN" TargetMode="External"/><Relationship Id="rId4" Type="http://schemas.openxmlformats.org/officeDocument/2006/relationships/hyperlink" Target="https://www.cnbc.com/quotes/?symbol=ORC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cnbc.com/donald-trump/" TargetMode="External"/><Relationship Id="rId2" Type="http://schemas.openxmlformats.org/officeDocument/2006/relationships/hyperlink" Target="https://www.cnbc.com/2018/11/15/bezos-tells-employees-one-day-amazon-will-fail-and-to-stay-hungry.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nytimes.com/2017/05/17/opinion/on-the-ransomware-attack.html?_r=0"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E600968-BB90-4446-9916-2ADC5CAE22DE}"/>
              </a:ext>
            </a:extLst>
          </p:cNvPr>
          <p:cNvSpPr>
            <a:spLocks noGrp="1"/>
          </p:cNvSpPr>
          <p:nvPr>
            <p:ph type="title"/>
          </p:nvPr>
        </p:nvSpPr>
        <p:spPr>
          <a:xfrm>
            <a:off x="620713" y="2178050"/>
            <a:ext cx="8305800" cy="915988"/>
          </a:xfrm>
        </p:spPr>
        <p:txBody>
          <a:bodyPr/>
          <a:lstStyle/>
          <a:p>
            <a:pPr eaLnBrk="1" hangingPunct="1"/>
            <a:r>
              <a:rPr lang="en-US" altLang="en-US" sz="4400">
                <a:latin typeface="Arial" panose="020B0604020202020204" pitchFamily="34" charset="0"/>
                <a:ea typeface="ＭＳ Ｐゴシック" panose="020B0600070205080204" pitchFamily="34" charset="-128"/>
                <a:cs typeface="Arial" panose="020B0604020202020204" pitchFamily="34" charset="0"/>
              </a:rPr>
              <a:t>Managing Information Technology Resources</a:t>
            </a:r>
            <a:br>
              <a:rPr lang="en-US" altLang="en-US" sz="4400">
                <a:latin typeface="Arial" panose="020B0604020202020204" pitchFamily="34" charset="0"/>
                <a:ea typeface="ＭＳ Ｐゴシック" panose="020B0600070205080204" pitchFamily="34" charset="-128"/>
                <a:cs typeface="Arial" panose="020B0604020202020204" pitchFamily="34" charset="0"/>
              </a:rPr>
            </a:br>
            <a:r>
              <a:rPr lang="en-US" altLang="en-US" sz="4400">
                <a:latin typeface="Arial" panose="020B0604020202020204" pitchFamily="34" charset="0"/>
                <a:ea typeface="ＭＳ Ｐゴシック" panose="020B0600070205080204" pitchFamily="34" charset="-128"/>
                <a:cs typeface="Arial" panose="020B0604020202020204" pitchFamily="34" charset="0"/>
              </a:rPr>
              <a:t>ITWS 4310</a:t>
            </a:r>
            <a:endParaRPr lang="en-US" altLang="en-US" sz="3600">
              <a:latin typeface="Arial" panose="020B0604020202020204" pitchFamily="34" charset="0"/>
              <a:ea typeface="ＭＳ Ｐゴシック" panose="020B0600070205080204" pitchFamily="34" charset="-128"/>
              <a:cs typeface="Arial" panose="020B0604020202020204" pitchFamily="34" charset="0"/>
            </a:endParaRPr>
          </a:p>
        </p:txBody>
      </p:sp>
      <p:sp>
        <p:nvSpPr>
          <p:cNvPr id="4099" name="Rectangle 3">
            <a:extLst>
              <a:ext uri="{FF2B5EF4-FFF2-40B4-BE49-F238E27FC236}">
                <a16:creationId xmlns:a16="http://schemas.microsoft.com/office/drawing/2014/main" id="{1DB86753-00B6-4601-BF38-8582EBE79DC2}"/>
              </a:ext>
            </a:extLst>
          </p:cNvPr>
          <p:cNvSpPr>
            <a:spLocks noGrp="1"/>
          </p:cNvSpPr>
          <p:nvPr>
            <p:ph type="body" idx="1"/>
          </p:nvPr>
        </p:nvSpPr>
        <p:spPr>
          <a:xfrm>
            <a:off x="468312" y="3703638"/>
            <a:ext cx="9037638" cy="4535487"/>
          </a:xfrm>
        </p:spPr>
        <p:txBody>
          <a:bodyPr/>
          <a:lstStyle/>
          <a:p>
            <a:pPr marL="0" indent="0" algn="ctr" eaLnBrk="1" hangingPunct="1">
              <a:buFont typeface="Wingdings 2" panose="05020102010507070707" pitchFamily="18" charset="2"/>
              <a:buNone/>
            </a:pPr>
            <a:r>
              <a:rPr lang="en-US" altLang="en-US" sz="3600" dirty="0">
                <a:latin typeface="Arial" panose="020B0604020202020204" pitchFamily="34" charset="0"/>
                <a:ea typeface="ＭＳ Ｐゴシック" panose="020B0600070205080204" pitchFamily="34" charset="-128"/>
                <a:cs typeface="Arial" panose="020B0604020202020204" pitchFamily="34" charset="0"/>
              </a:rPr>
              <a:t>Cyber Security </a:t>
            </a:r>
          </a:p>
          <a:p>
            <a:pPr marL="0" indent="0" algn="ctr" eaLnBrk="1" hangingPunct="1">
              <a:buFont typeface="Wingdings 2" panose="05020102010507070707" pitchFamily="18" charset="2"/>
              <a:buNone/>
            </a:pPr>
            <a:r>
              <a:rPr lang="en-US" altLang="en-US" sz="3600" dirty="0">
                <a:latin typeface="Arial" panose="020B0604020202020204" pitchFamily="34" charset="0"/>
                <a:ea typeface="ＭＳ Ｐゴシック" panose="020B0600070205080204" pitchFamily="34" charset="-128"/>
                <a:cs typeface="Arial" panose="020B0604020202020204" pitchFamily="34" charset="0"/>
              </a:rPr>
              <a:t>November 19, 2018</a:t>
            </a:r>
          </a:p>
          <a:p>
            <a:pPr marL="0" indent="0" algn="ctr" eaLnBrk="1" hangingPunct="1">
              <a:buFont typeface="Wingdings 2" panose="05020102010507070707" pitchFamily="18" charset="2"/>
              <a:buNone/>
            </a:pPr>
            <a:endParaRPr lang="en-US" altLang="en-US" sz="3200" dirty="0">
              <a:latin typeface="Tahoma" panose="020B0604030504040204" pitchFamily="34" charset="0"/>
              <a:ea typeface="ＭＳ Ｐゴシック" panose="020B0600070205080204"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A44FBBF-878F-4417-8F56-E03E710849AC}"/>
              </a:ext>
            </a:extLst>
          </p:cNvPr>
          <p:cNvSpPr>
            <a:spLocks noGrp="1"/>
          </p:cNvSpPr>
          <p:nvPr>
            <p:ph type="title"/>
          </p:nvPr>
        </p:nvSpPr>
        <p:spPr>
          <a:xfrm>
            <a:off x="849313" y="-258763"/>
            <a:ext cx="8399462" cy="1260476"/>
          </a:xfrm>
        </p:spPr>
        <p:txBody>
          <a:bodyPr/>
          <a:lstStyle/>
          <a:p>
            <a:pPr eaLnBrk="1" hangingPunct="1"/>
            <a:r>
              <a:rPr lang="en-US" altLang="en-US" sz="2800" dirty="0">
                <a:ea typeface="ＭＳ Ｐゴシック" panose="020B0600070205080204" pitchFamily="34" charset="-128"/>
              </a:rPr>
              <a:t>Managing IT Resources: ITWS 4310</a:t>
            </a:r>
            <a:br>
              <a:rPr lang="en-US" altLang="en-US" sz="2800" dirty="0">
                <a:ea typeface="ＭＳ Ｐゴシック" panose="020B0600070205080204" pitchFamily="34" charset="-128"/>
              </a:rPr>
            </a:br>
            <a:r>
              <a:rPr lang="en-US" altLang="en-US" sz="2800" dirty="0">
                <a:ea typeface="ＭＳ Ｐゴシック" panose="020B0600070205080204" pitchFamily="34" charset="-128"/>
              </a:rPr>
              <a:t>Term Project Report Outline</a:t>
            </a:r>
          </a:p>
        </p:txBody>
      </p:sp>
      <p:sp>
        <p:nvSpPr>
          <p:cNvPr id="41987" name="Rectangle 3">
            <a:extLst>
              <a:ext uri="{FF2B5EF4-FFF2-40B4-BE49-F238E27FC236}">
                <a16:creationId xmlns:a16="http://schemas.microsoft.com/office/drawing/2014/main" id="{79CF32C9-FA39-4E78-94CC-84501D074650}"/>
              </a:ext>
            </a:extLst>
          </p:cNvPr>
          <p:cNvSpPr>
            <a:spLocks noGrp="1"/>
          </p:cNvSpPr>
          <p:nvPr>
            <p:ph idx="1"/>
          </p:nvPr>
        </p:nvSpPr>
        <p:spPr>
          <a:xfrm>
            <a:off x="620712" y="1036637"/>
            <a:ext cx="9067800" cy="5207000"/>
          </a:xfrm>
        </p:spPr>
        <p:txBody>
          <a:bodyPr/>
          <a:lstStyle/>
          <a:p>
            <a:pPr eaLnBrk="1" hangingPunct="1">
              <a:lnSpc>
                <a:spcPct val="90000"/>
              </a:lnSpc>
              <a:buFontTx/>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2: Introduction</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Keep it short – 2-3 sentences</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Only 2 objectives: provide a little context for the project and pique interest to read on</a:t>
            </a:r>
          </a:p>
          <a:p>
            <a:pPr marL="0" indent="0" eaLnBrk="1" hangingPunct="1">
              <a:lnSpc>
                <a:spcPct val="90000"/>
              </a:lnSpc>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3: Client Organization and Description</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Give some idea of the size of the organization: number of employees, number of locations, etc.</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Include Client Contact name and contact information</a:t>
            </a:r>
          </a:p>
          <a:p>
            <a:pPr marL="14287" indent="0" eaLnBrk="1" hangingPunct="1">
              <a:lnSpc>
                <a:spcPct val="90000"/>
              </a:lnSpc>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6: IS/IT Solution</a:t>
            </a:r>
          </a:p>
          <a:p>
            <a:pPr marL="671512" lvl="1" indent="-285750"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If solution has changed throughout semester, make reference to the original solution concept and then describe current/latest solution concept</a:t>
            </a:r>
          </a:p>
          <a:p>
            <a:pPr marL="14287" indent="0" eaLnBrk="1" hangingPunct="1">
              <a:lnSpc>
                <a:spcPct val="90000"/>
              </a:lnSpc>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7: Methodology</a:t>
            </a:r>
          </a:p>
          <a:p>
            <a:pPr marL="671512" lvl="1" indent="-285750" eaLnBrk="1" hangingPunct="1">
              <a:lnSpc>
                <a:spcPct val="90000"/>
              </a:lnSpc>
            </a:pPr>
            <a:r>
              <a:rPr lang="en-US" altLang="en-US" sz="1800" b="1" u="sng" dirty="0">
                <a:solidFill>
                  <a:schemeClr val="accent5">
                    <a:lumMod val="75000"/>
                  </a:schemeClr>
                </a:solidFill>
                <a:ea typeface="ＭＳ Ｐゴシック" panose="020B0600070205080204" pitchFamily="34" charset="-128"/>
                <a:cs typeface="Times New Roman" panose="02020603050405020304" pitchFamily="18" charset="0"/>
              </a:rPr>
              <a:t>Brief</a:t>
            </a: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 description of </a:t>
            </a:r>
            <a:r>
              <a:rPr lang="en-US" altLang="en-US" sz="1800" b="1" u="sng" dirty="0">
                <a:solidFill>
                  <a:schemeClr val="accent5">
                    <a:lumMod val="75000"/>
                  </a:schemeClr>
                </a:solidFill>
                <a:ea typeface="ＭＳ Ｐゴシック" panose="020B0600070205080204" pitchFamily="34" charset="-128"/>
                <a:cs typeface="Times New Roman" panose="02020603050405020304" pitchFamily="18" charset="0"/>
              </a:rPr>
              <a:t>how</a:t>
            </a: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 each major aspect of project was done e.g. a cost benefit analysis focused on NPV and IRR was used to assess financial viability of the project.  Don’t’ be repetitive with subject section</a:t>
            </a:r>
          </a:p>
          <a:p>
            <a:pPr marL="671512" lvl="1" indent="-285750"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Cover project/client selection, requirements, development methodology, financial viability, project management, implementation methodology, and client feedback method</a:t>
            </a:r>
          </a:p>
          <a:p>
            <a:pPr marL="14287" indent="0" eaLnBrk="1" hangingPunct="1">
              <a:lnSpc>
                <a:spcPct val="90000"/>
              </a:lnSpc>
              <a:buNone/>
            </a:pPr>
            <a:endParaRPr lang="en-US" altLang="en-US" sz="2400" b="1" dirty="0">
              <a:solidFill>
                <a:schemeClr val="accent5">
                  <a:lumMod val="75000"/>
                </a:schemeClr>
              </a:solidFill>
              <a:ea typeface="ＭＳ Ｐゴシック" panose="020B0600070205080204" pitchFamily="34" charset="-128"/>
            </a:endParaRPr>
          </a:p>
        </p:txBody>
      </p:sp>
    </p:spTree>
    <p:extLst>
      <p:ext uri="{BB962C8B-B14F-4D97-AF65-F5344CB8AC3E}">
        <p14:creationId xmlns:p14="http://schemas.microsoft.com/office/powerpoint/2010/main" val="8227222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A44FBBF-878F-4417-8F56-E03E710849AC}"/>
              </a:ext>
            </a:extLst>
          </p:cNvPr>
          <p:cNvSpPr>
            <a:spLocks noGrp="1"/>
          </p:cNvSpPr>
          <p:nvPr>
            <p:ph type="title"/>
          </p:nvPr>
        </p:nvSpPr>
        <p:spPr>
          <a:xfrm>
            <a:off x="849313" y="-258763"/>
            <a:ext cx="8399462" cy="1260476"/>
          </a:xfrm>
        </p:spPr>
        <p:txBody>
          <a:bodyPr/>
          <a:lstStyle/>
          <a:p>
            <a:pPr eaLnBrk="1" hangingPunct="1"/>
            <a:r>
              <a:rPr lang="en-US" altLang="en-US" sz="2800" dirty="0">
                <a:ea typeface="ＭＳ Ｐゴシック" panose="020B0600070205080204" pitchFamily="34" charset="-128"/>
              </a:rPr>
              <a:t>Managing IT Resources: ITWS 4310</a:t>
            </a:r>
            <a:br>
              <a:rPr lang="en-US" altLang="en-US" sz="2800" dirty="0">
                <a:ea typeface="ＭＳ Ｐゴシック" panose="020B0600070205080204" pitchFamily="34" charset="-128"/>
              </a:rPr>
            </a:br>
            <a:r>
              <a:rPr lang="en-US" altLang="en-US" sz="2800" dirty="0">
                <a:ea typeface="ＭＳ Ｐゴシック" panose="020B0600070205080204" pitchFamily="34" charset="-128"/>
              </a:rPr>
              <a:t>Term Project Report Outline</a:t>
            </a:r>
          </a:p>
        </p:txBody>
      </p:sp>
      <p:sp>
        <p:nvSpPr>
          <p:cNvPr id="41987" name="Rectangle 3">
            <a:extLst>
              <a:ext uri="{FF2B5EF4-FFF2-40B4-BE49-F238E27FC236}">
                <a16:creationId xmlns:a16="http://schemas.microsoft.com/office/drawing/2014/main" id="{79CF32C9-FA39-4E78-94CC-84501D074650}"/>
              </a:ext>
            </a:extLst>
          </p:cNvPr>
          <p:cNvSpPr>
            <a:spLocks noGrp="1"/>
          </p:cNvSpPr>
          <p:nvPr>
            <p:ph idx="1"/>
          </p:nvPr>
        </p:nvSpPr>
        <p:spPr>
          <a:xfrm>
            <a:off x="849312" y="1112837"/>
            <a:ext cx="8904287" cy="5207000"/>
          </a:xfrm>
        </p:spPr>
        <p:txBody>
          <a:bodyPr/>
          <a:lstStyle/>
          <a:p>
            <a:pPr marL="14287" indent="0" eaLnBrk="1" hangingPunct="1">
              <a:lnSpc>
                <a:spcPct val="90000"/>
              </a:lnSpc>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8: IS/IT Requirements</a:t>
            </a:r>
          </a:p>
          <a:p>
            <a:pPr marL="671512" lvl="1" indent="-285750"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Categorize both Functional and Non-Functional Requirements</a:t>
            </a:r>
          </a:p>
          <a:p>
            <a:pPr eaLnBrk="1" hangingPunct="1">
              <a:lnSpc>
                <a:spcPct val="90000"/>
              </a:lnSpc>
              <a:buFontTx/>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9:  IS/IT Design and Development</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Use-Case Summary (part of narrative) and Use-Case Diagram</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Work Flow Diagram (logic that connect back-end with front-end)</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Back-end Design including Data Work Flow and Database Design</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Front-end Design including Mock-ups, Wireframes, Screen Shots</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Working System including link to working system or prototype</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Access to Code in Code Repository</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Test Plan(s) and Test Results</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Narrative of All Design and Development</a:t>
            </a:r>
          </a:p>
          <a:p>
            <a:pPr marL="14287" indent="0" eaLnBrk="1" hangingPunct="1">
              <a:lnSpc>
                <a:spcPct val="90000"/>
              </a:lnSpc>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10: Cost Benefit Analysis with Risk Management</a:t>
            </a:r>
          </a:p>
          <a:p>
            <a:pPr marL="728662" lvl="1" indent="-342900"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Combine the Excel Sheets for CBA and Risk Management into one Excel Workbook</a:t>
            </a:r>
          </a:p>
          <a:p>
            <a:pPr marL="728662" lvl="1" indent="-342900"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Combine the CBA and Risk Management into one Narrative</a:t>
            </a:r>
          </a:p>
          <a:p>
            <a:pPr marL="14287" indent="0" eaLnBrk="1" hangingPunct="1">
              <a:lnSpc>
                <a:spcPct val="90000"/>
              </a:lnSpc>
              <a:buNone/>
            </a:pPr>
            <a:endParaRPr lang="en-US" altLang="en-US" sz="2400" b="1" dirty="0">
              <a:solidFill>
                <a:schemeClr val="accent5">
                  <a:lumMod val="75000"/>
                </a:schemeClr>
              </a:solidFill>
              <a:ea typeface="ＭＳ Ｐゴシック" panose="020B0600070205080204" pitchFamily="34" charset="-128"/>
            </a:endParaRPr>
          </a:p>
        </p:txBody>
      </p:sp>
    </p:spTree>
    <p:extLst>
      <p:ext uri="{BB962C8B-B14F-4D97-AF65-F5344CB8AC3E}">
        <p14:creationId xmlns:p14="http://schemas.microsoft.com/office/powerpoint/2010/main" val="152086754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A44FBBF-878F-4417-8F56-E03E710849AC}"/>
              </a:ext>
            </a:extLst>
          </p:cNvPr>
          <p:cNvSpPr>
            <a:spLocks noGrp="1"/>
          </p:cNvSpPr>
          <p:nvPr>
            <p:ph type="title"/>
          </p:nvPr>
        </p:nvSpPr>
        <p:spPr>
          <a:xfrm>
            <a:off x="849313" y="-258763"/>
            <a:ext cx="8399462" cy="1260476"/>
          </a:xfrm>
        </p:spPr>
        <p:txBody>
          <a:bodyPr/>
          <a:lstStyle/>
          <a:p>
            <a:pPr eaLnBrk="1" hangingPunct="1"/>
            <a:r>
              <a:rPr lang="en-US" altLang="en-US" sz="2800" dirty="0">
                <a:ea typeface="ＭＳ Ｐゴシック" panose="020B0600070205080204" pitchFamily="34" charset="-128"/>
              </a:rPr>
              <a:t>Managing IT Resources: ITWS 4310</a:t>
            </a:r>
            <a:br>
              <a:rPr lang="en-US" altLang="en-US" sz="2800" dirty="0">
                <a:ea typeface="ＭＳ Ｐゴシック" panose="020B0600070205080204" pitchFamily="34" charset="-128"/>
              </a:rPr>
            </a:br>
            <a:r>
              <a:rPr lang="en-US" altLang="en-US" sz="2800" dirty="0">
                <a:ea typeface="ＭＳ Ｐゴシック" panose="020B0600070205080204" pitchFamily="34" charset="-128"/>
              </a:rPr>
              <a:t>Term Project Report Outline</a:t>
            </a:r>
          </a:p>
        </p:txBody>
      </p:sp>
      <p:sp>
        <p:nvSpPr>
          <p:cNvPr id="41987" name="Rectangle 3">
            <a:extLst>
              <a:ext uri="{FF2B5EF4-FFF2-40B4-BE49-F238E27FC236}">
                <a16:creationId xmlns:a16="http://schemas.microsoft.com/office/drawing/2014/main" id="{79CF32C9-FA39-4E78-94CC-84501D074650}"/>
              </a:ext>
            </a:extLst>
          </p:cNvPr>
          <p:cNvSpPr>
            <a:spLocks noGrp="1"/>
          </p:cNvSpPr>
          <p:nvPr>
            <p:ph idx="1"/>
          </p:nvPr>
        </p:nvSpPr>
        <p:spPr>
          <a:xfrm>
            <a:off x="925513" y="1544637"/>
            <a:ext cx="8686800" cy="5207000"/>
          </a:xfrm>
        </p:spPr>
        <p:txBody>
          <a:bodyPr/>
          <a:lstStyle/>
          <a:p>
            <a:pPr marL="14287" indent="0" eaLnBrk="1" hangingPunct="1">
              <a:lnSpc>
                <a:spcPct val="90000"/>
              </a:lnSpc>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11: Project Management/Resource/Schedule</a:t>
            </a:r>
          </a:p>
          <a:p>
            <a:pPr marL="728662" lvl="1" indent="-342900"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Specify reference to separate Gantter project plan</a:t>
            </a:r>
          </a:p>
          <a:p>
            <a:pPr marL="728662" lvl="1" indent="-342900"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Include screenshot showing entire project in report</a:t>
            </a:r>
          </a:p>
          <a:p>
            <a:pPr marL="728662" lvl="1" indent="-342900"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Summary of major project phases including the duration, work effort, costs for each phase. Can be organized into a summary table	</a:t>
            </a:r>
          </a:p>
          <a:p>
            <a:pPr eaLnBrk="1" hangingPunct="1">
              <a:lnSpc>
                <a:spcPct val="90000"/>
              </a:lnSpc>
              <a:buFontTx/>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12: Post-Turnover Plan</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Installation</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Training</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Documentation</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Future support and maintenance plan      	</a:t>
            </a:r>
          </a:p>
        </p:txBody>
      </p:sp>
    </p:spTree>
    <p:extLst>
      <p:ext uri="{BB962C8B-B14F-4D97-AF65-F5344CB8AC3E}">
        <p14:creationId xmlns:p14="http://schemas.microsoft.com/office/powerpoint/2010/main" val="271670952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A44FBBF-878F-4417-8F56-E03E710849AC}"/>
              </a:ext>
            </a:extLst>
          </p:cNvPr>
          <p:cNvSpPr>
            <a:spLocks noGrp="1"/>
          </p:cNvSpPr>
          <p:nvPr>
            <p:ph type="title"/>
          </p:nvPr>
        </p:nvSpPr>
        <p:spPr>
          <a:xfrm>
            <a:off x="849313" y="-258763"/>
            <a:ext cx="8399462" cy="1260476"/>
          </a:xfrm>
        </p:spPr>
        <p:txBody>
          <a:bodyPr/>
          <a:lstStyle/>
          <a:p>
            <a:pPr eaLnBrk="1" hangingPunct="1"/>
            <a:r>
              <a:rPr lang="en-US" altLang="en-US" sz="2800" dirty="0">
                <a:ea typeface="ＭＳ Ｐゴシック" panose="020B0600070205080204" pitchFamily="34" charset="-128"/>
              </a:rPr>
              <a:t>Managing IT Resources: ITWS 4310</a:t>
            </a:r>
            <a:br>
              <a:rPr lang="en-US" altLang="en-US" sz="2800" dirty="0">
                <a:ea typeface="ＭＳ Ｐゴシック" panose="020B0600070205080204" pitchFamily="34" charset="-128"/>
              </a:rPr>
            </a:br>
            <a:r>
              <a:rPr lang="en-US" altLang="en-US" sz="2800" dirty="0">
                <a:ea typeface="ＭＳ Ｐゴシック" panose="020B0600070205080204" pitchFamily="34" charset="-128"/>
              </a:rPr>
              <a:t>Term Project Report Outline</a:t>
            </a:r>
          </a:p>
        </p:txBody>
      </p:sp>
      <p:sp>
        <p:nvSpPr>
          <p:cNvPr id="41987" name="Rectangle 3">
            <a:extLst>
              <a:ext uri="{FF2B5EF4-FFF2-40B4-BE49-F238E27FC236}">
                <a16:creationId xmlns:a16="http://schemas.microsoft.com/office/drawing/2014/main" id="{79CF32C9-FA39-4E78-94CC-84501D074650}"/>
              </a:ext>
            </a:extLst>
          </p:cNvPr>
          <p:cNvSpPr>
            <a:spLocks noGrp="1"/>
          </p:cNvSpPr>
          <p:nvPr>
            <p:ph idx="1"/>
          </p:nvPr>
        </p:nvSpPr>
        <p:spPr>
          <a:xfrm>
            <a:off x="925512" y="1392237"/>
            <a:ext cx="8675687" cy="5207000"/>
          </a:xfrm>
        </p:spPr>
        <p:txBody>
          <a:bodyPr/>
          <a:lstStyle/>
          <a:p>
            <a:pPr eaLnBrk="1" hangingPunct="1">
              <a:lnSpc>
                <a:spcPct val="90000"/>
              </a:lnSpc>
              <a:buFontTx/>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13: Results and Client Feedback</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Specify what functionality was delivered when</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Results showing that the System meets the “Requirements” or not</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Client Feedback</a:t>
            </a:r>
          </a:p>
          <a:p>
            <a:pPr eaLnBrk="1" hangingPunct="1">
              <a:lnSpc>
                <a:spcPct val="90000"/>
              </a:lnSpc>
              <a:buFontTx/>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14: Conclusions</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What were the “lessons learned” by the team</a:t>
            </a:r>
          </a:p>
          <a:p>
            <a:pPr lvl="2"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What worked well</a:t>
            </a:r>
          </a:p>
          <a:p>
            <a:pPr lvl="2"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What didn’t work well</a:t>
            </a:r>
          </a:p>
          <a:p>
            <a:pPr lvl="2"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What would you do differently “next time”</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Cover team dynamics, client dynamics, and technology</a:t>
            </a:r>
          </a:p>
        </p:txBody>
      </p:sp>
    </p:spTree>
    <p:extLst>
      <p:ext uri="{BB962C8B-B14F-4D97-AF65-F5344CB8AC3E}">
        <p14:creationId xmlns:p14="http://schemas.microsoft.com/office/powerpoint/2010/main" val="157051992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724288" y="-258763"/>
            <a:ext cx="8735624" cy="1051705"/>
          </a:xfrm>
        </p:spPr>
        <p:txBody>
          <a:bodyPr/>
          <a:lstStyle/>
          <a:p>
            <a:pPr eaLnBrk="1" hangingPunct="1"/>
            <a:r>
              <a:rPr lang="en-US" altLang="en-US" sz="3200" dirty="0">
                <a:solidFill>
                  <a:srgbClr val="FF0000"/>
                </a:solidFill>
              </a:rPr>
              <a:t>DO’S</a:t>
            </a:r>
            <a:r>
              <a:rPr lang="en-US" altLang="en-US" sz="3200" dirty="0"/>
              <a:t> - Draft MITR Final Project Report</a:t>
            </a:r>
          </a:p>
        </p:txBody>
      </p:sp>
      <p:sp>
        <p:nvSpPr>
          <p:cNvPr id="24579" name="Rectangle 3"/>
          <p:cNvSpPr>
            <a:spLocks noGrp="1" noChangeArrowheads="1"/>
          </p:cNvSpPr>
          <p:nvPr>
            <p:ph type="body" idx="1"/>
          </p:nvPr>
        </p:nvSpPr>
        <p:spPr>
          <a:xfrm>
            <a:off x="168521" y="960437"/>
            <a:ext cx="9827578" cy="6047740"/>
          </a:xfrm>
        </p:spPr>
        <p:txBody>
          <a:bodyPr/>
          <a:lstStyle/>
          <a:p>
            <a:pPr eaLnBrk="1" hangingPunct="1">
              <a:lnSpc>
                <a:spcPct val="90000"/>
              </a:lnSpc>
            </a:pPr>
            <a:r>
              <a:rPr lang="en-US" altLang="en-US" sz="2000" dirty="0"/>
              <a:t>Submit the draft with </a:t>
            </a:r>
            <a:r>
              <a:rPr lang="en-US" altLang="en-US" sz="2000" u="sng" dirty="0"/>
              <a:t>all sections completed</a:t>
            </a:r>
            <a:endParaRPr lang="en-US" altLang="en-US" sz="2000" dirty="0"/>
          </a:p>
          <a:p>
            <a:pPr eaLnBrk="1" hangingPunct="1">
              <a:lnSpc>
                <a:spcPct val="90000"/>
              </a:lnSpc>
            </a:pPr>
            <a:r>
              <a:rPr lang="en-US" altLang="en-US" sz="2000" u="sng" dirty="0"/>
              <a:t>Use the “Outline” </a:t>
            </a:r>
            <a:r>
              <a:rPr lang="en-US" altLang="en-US" sz="2000" dirty="0"/>
              <a:t>as provided in the Project Assignment </a:t>
            </a:r>
          </a:p>
          <a:p>
            <a:pPr eaLnBrk="1" hangingPunct="1">
              <a:lnSpc>
                <a:spcPct val="90000"/>
              </a:lnSpc>
            </a:pPr>
            <a:r>
              <a:rPr lang="en-US" altLang="en-US" sz="2000" dirty="0"/>
              <a:t>Write an “Executive Summary” that covers </a:t>
            </a:r>
            <a:r>
              <a:rPr lang="en-US" altLang="en-US" sz="2000" u="sng" dirty="0"/>
              <a:t>all of the key qualitative and quantitative points </a:t>
            </a:r>
            <a:r>
              <a:rPr lang="en-US" altLang="en-US" sz="2000" dirty="0"/>
              <a:t>from the project in </a:t>
            </a:r>
            <a:r>
              <a:rPr lang="en-US" altLang="en-US" sz="2000" u="sng" dirty="0"/>
              <a:t>up to 2 pages</a:t>
            </a:r>
            <a:r>
              <a:rPr lang="en-US" altLang="en-US" sz="2000" dirty="0"/>
              <a:t>. Think of it as an entirely separate document.</a:t>
            </a:r>
          </a:p>
          <a:p>
            <a:pPr eaLnBrk="1" hangingPunct="1">
              <a:lnSpc>
                <a:spcPct val="90000"/>
              </a:lnSpc>
            </a:pPr>
            <a:r>
              <a:rPr lang="en-US" altLang="en-US" sz="2000" dirty="0"/>
              <a:t>Write or </a:t>
            </a:r>
            <a:r>
              <a:rPr lang="en-US" altLang="en-US" sz="2000" u="sng" dirty="0"/>
              <a:t>rewrite</a:t>
            </a:r>
            <a:r>
              <a:rPr lang="en-US" altLang="en-US" sz="2000" dirty="0"/>
              <a:t> all of the sections as of the </a:t>
            </a:r>
            <a:r>
              <a:rPr lang="en-US" altLang="en-US" sz="2000" u="sng" dirty="0"/>
              <a:t>end</a:t>
            </a:r>
            <a:r>
              <a:rPr lang="en-US" altLang="en-US" sz="2000" dirty="0"/>
              <a:t> of the Project (current situation, verb tenses)</a:t>
            </a:r>
          </a:p>
          <a:p>
            <a:pPr eaLnBrk="1" hangingPunct="1">
              <a:lnSpc>
                <a:spcPct val="90000"/>
              </a:lnSpc>
            </a:pPr>
            <a:r>
              <a:rPr lang="en-US" altLang="en-US" sz="2000" dirty="0"/>
              <a:t>Write in the “Third Person” throughout the Report; i.e. “The Team”, “The Client”, not “I”, “We”, “Our”.</a:t>
            </a:r>
          </a:p>
          <a:p>
            <a:pPr eaLnBrk="1" hangingPunct="1">
              <a:lnSpc>
                <a:spcPct val="90000"/>
              </a:lnSpc>
            </a:pPr>
            <a:r>
              <a:rPr lang="en-US" altLang="en-US" sz="2000" u="sng" dirty="0"/>
              <a:t>Integrate</a:t>
            </a:r>
            <a:r>
              <a:rPr lang="en-US" altLang="en-US" sz="2000" dirty="0"/>
              <a:t> the whole report as  a single narrative (make it flow, consistent style, don’t repeat, don’t leave out material) </a:t>
            </a:r>
          </a:p>
          <a:p>
            <a:pPr eaLnBrk="1" hangingPunct="1">
              <a:lnSpc>
                <a:spcPct val="90000"/>
              </a:lnSpc>
            </a:pPr>
            <a:r>
              <a:rPr lang="en-US" altLang="en-US" sz="2000" u="sng" dirty="0"/>
              <a:t>Proofread </a:t>
            </a:r>
            <a:r>
              <a:rPr lang="en-US" altLang="en-US" sz="2000" dirty="0"/>
              <a:t>for grammar, spelling, consistent style and formatting</a:t>
            </a:r>
          </a:p>
          <a:p>
            <a:pPr eaLnBrk="1" hangingPunct="1">
              <a:lnSpc>
                <a:spcPct val="90000"/>
              </a:lnSpc>
            </a:pPr>
            <a:r>
              <a:rPr lang="en-US" altLang="en-US" sz="2000" u="sng" dirty="0"/>
              <a:t>Include</a:t>
            </a:r>
            <a:r>
              <a:rPr lang="en-US" altLang="en-US" sz="2000" dirty="0"/>
              <a:t> </a:t>
            </a:r>
            <a:r>
              <a:rPr lang="en-US" altLang="en-US" sz="2000" dirty="0" err="1"/>
              <a:t>Gantter</a:t>
            </a:r>
            <a:r>
              <a:rPr lang="en-US" altLang="en-US" sz="2000" dirty="0"/>
              <a:t> Project Plan.  Include </a:t>
            </a:r>
            <a:r>
              <a:rPr lang="en-US" altLang="en-US" sz="2000" u="sng" dirty="0"/>
              <a:t>text</a:t>
            </a:r>
            <a:r>
              <a:rPr lang="en-US" altLang="en-US" sz="2000" dirty="0"/>
              <a:t> in the report to explain. </a:t>
            </a:r>
          </a:p>
          <a:p>
            <a:pPr eaLnBrk="1" hangingPunct="1">
              <a:lnSpc>
                <a:spcPct val="90000"/>
              </a:lnSpc>
            </a:pPr>
            <a:r>
              <a:rPr lang="en-US" altLang="en-US" sz="2000" u="sng" dirty="0"/>
              <a:t>Include CBA sheet and Risk Management sheet in single Excel Workbook</a:t>
            </a:r>
            <a:r>
              <a:rPr lang="en-US" altLang="en-US" sz="2000" dirty="0"/>
              <a:t>  Include </a:t>
            </a:r>
            <a:r>
              <a:rPr lang="en-US" altLang="en-US" sz="2000" u="sng" dirty="0"/>
              <a:t>text</a:t>
            </a:r>
            <a:r>
              <a:rPr lang="en-US" altLang="en-US" sz="2000" dirty="0"/>
              <a:t> in the report to explain. </a:t>
            </a:r>
          </a:p>
        </p:txBody>
      </p:sp>
    </p:spTree>
    <p:extLst>
      <p:ext uri="{BB962C8B-B14F-4D97-AF65-F5344CB8AC3E}">
        <p14:creationId xmlns:p14="http://schemas.microsoft.com/office/powerpoint/2010/main" val="1949827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529" y="-258763"/>
            <a:ext cx="10079567" cy="1051705"/>
          </a:xfrm>
        </p:spPr>
        <p:txBody>
          <a:bodyPr/>
          <a:lstStyle/>
          <a:p>
            <a:pPr algn="ctr" eaLnBrk="1" hangingPunct="1"/>
            <a:r>
              <a:rPr lang="en-US" altLang="en-US" sz="3200" dirty="0">
                <a:solidFill>
                  <a:srgbClr val="FF0000"/>
                </a:solidFill>
              </a:rPr>
              <a:t>DON’TS </a:t>
            </a:r>
            <a:r>
              <a:rPr lang="en-US" altLang="en-US" sz="3200" dirty="0"/>
              <a:t>- Draft Final Project Report</a:t>
            </a:r>
          </a:p>
        </p:txBody>
      </p:sp>
      <p:sp>
        <p:nvSpPr>
          <p:cNvPr id="25604" name="Rectangle 3"/>
          <p:cNvSpPr>
            <a:spLocks noGrp="1" noChangeArrowheads="1"/>
          </p:cNvSpPr>
          <p:nvPr>
            <p:ph type="body" idx="1"/>
          </p:nvPr>
        </p:nvSpPr>
        <p:spPr>
          <a:xfrm>
            <a:off x="168522" y="1511934"/>
            <a:ext cx="9649085" cy="4703798"/>
          </a:xfrm>
        </p:spPr>
        <p:txBody>
          <a:bodyPr/>
          <a:lstStyle/>
          <a:p>
            <a:pPr eaLnBrk="1" hangingPunct="1">
              <a:lnSpc>
                <a:spcPct val="90000"/>
              </a:lnSpc>
            </a:pPr>
            <a:r>
              <a:rPr lang="en-US" altLang="en-US" sz="2400" dirty="0"/>
              <a:t>Simply paste together the milestone assignments.  </a:t>
            </a:r>
          </a:p>
          <a:p>
            <a:pPr lvl="1" eaLnBrk="1" hangingPunct="1">
              <a:lnSpc>
                <a:spcPct val="90000"/>
              </a:lnSpc>
            </a:pPr>
            <a:r>
              <a:rPr lang="en-US" altLang="en-US" sz="2000" dirty="0"/>
              <a:t>They were written at different times and the verb tenses are not correct for the Final Report.</a:t>
            </a:r>
          </a:p>
          <a:p>
            <a:pPr lvl="1" eaLnBrk="1" hangingPunct="1">
              <a:lnSpc>
                <a:spcPct val="90000"/>
              </a:lnSpc>
            </a:pPr>
            <a:r>
              <a:rPr lang="en-US" altLang="en-US" sz="2000" dirty="0"/>
              <a:t>They were written at different times and they may not flow and integrate well as a single narrative.</a:t>
            </a:r>
          </a:p>
          <a:p>
            <a:pPr lvl="1" eaLnBrk="1" hangingPunct="1">
              <a:lnSpc>
                <a:spcPct val="90000"/>
              </a:lnSpc>
            </a:pPr>
            <a:r>
              <a:rPr lang="en-US" altLang="en-US" sz="2000" dirty="0"/>
              <a:t>They were written for various purposes that may not be appropriate for the Final Report, e.g., team description may be too detailed on your team member’s backgrounds.</a:t>
            </a:r>
          </a:p>
          <a:p>
            <a:pPr eaLnBrk="1" hangingPunct="1">
              <a:lnSpc>
                <a:spcPct val="90000"/>
              </a:lnSpc>
            </a:pPr>
            <a:r>
              <a:rPr lang="en-US" altLang="en-US" sz="2400" dirty="0"/>
              <a:t>Leave out the “Results and Conclusions” since you are not be finished.  Include the results and conclusions written as if the project has been completed.  It’s ok at this point to infer.  You will adjust this accordingly for the final report.</a:t>
            </a:r>
          </a:p>
        </p:txBody>
      </p:sp>
    </p:spTree>
    <p:extLst>
      <p:ext uri="{BB962C8B-B14F-4D97-AF65-F5344CB8AC3E}">
        <p14:creationId xmlns:p14="http://schemas.microsoft.com/office/powerpoint/2010/main" val="929746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F68F8-3D5E-1C40-85B6-071169AD3BC0}"/>
              </a:ext>
            </a:extLst>
          </p:cNvPr>
          <p:cNvSpPr>
            <a:spLocks noGrp="1"/>
          </p:cNvSpPr>
          <p:nvPr>
            <p:ph type="title"/>
          </p:nvPr>
        </p:nvSpPr>
        <p:spPr/>
        <p:txBody>
          <a:bodyPr/>
          <a:lstStyle/>
          <a:p>
            <a:r>
              <a:rPr lang="en-US" dirty="0"/>
              <a:t>Quiz!</a:t>
            </a:r>
          </a:p>
        </p:txBody>
      </p:sp>
      <p:sp>
        <p:nvSpPr>
          <p:cNvPr id="3" name="Content Placeholder 2">
            <a:extLst>
              <a:ext uri="{FF2B5EF4-FFF2-40B4-BE49-F238E27FC236}">
                <a16:creationId xmlns:a16="http://schemas.microsoft.com/office/drawing/2014/main" id="{9B70C387-05FC-0941-9AE1-EDB4FC39C120}"/>
              </a:ext>
            </a:extLst>
          </p:cNvPr>
          <p:cNvSpPr>
            <a:spLocks noGrp="1"/>
          </p:cNvSpPr>
          <p:nvPr>
            <p:ph idx="1"/>
          </p:nvPr>
        </p:nvSpPr>
        <p:spPr/>
        <p:txBody>
          <a:bodyPr/>
          <a:lstStyle/>
          <a:p>
            <a:endParaRPr lang="en-US" dirty="0"/>
          </a:p>
          <a:p>
            <a:r>
              <a:rPr lang="en-US" dirty="0"/>
              <a:t>10 Questions, 10 Minutes</a:t>
            </a:r>
          </a:p>
        </p:txBody>
      </p:sp>
    </p:spTree>
    <p:extLst>
      <p:ext uri="{BB962C8B-B14F-4D97-AF65-F5344CB8AC3E}">
        <p14:creationId xmlns:p14="http://schemas.microsoft.com/office/powerpoint/2010/main" val="1976247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239712" y="46037"/>
            <a:ext cx="9448801" cy="939800"/>
          </a:xfrm>
        </p:spPr>
        <p:txBody>
          <a:bodyPr/>
          <a:lstStyle/>
          <a:p>
            <a:pPr algn="l"/>
            <a:r>
              <a:rPr lang="en-US" altLang="en-US" sz="1800" dirty="0">
                <a:ea typeface="ＭＳ Ｐゴシック" panose="020B0600070205080204" pitchFamily="34" charset="-128"/>
              </a:rPr>
              <a:t>Technology Current Events: “</a:t>
            </a:r>
            <a:r>
              <a:rPr lang="en-US" sz="1800" dirty="0"/>
              <a:t>Ford's future includes self-driving deliveries and taxi services”, </a:t>
            </a:r>
            <a:r>
              <a:rPr lang="en-US" sz="1800" dirty="0" err="1"/>
              <a:t>Engadget</a:t>
            </a:r>
            <a:r>
              <a:rPr lang="en-US" sz="1800" dirty="0"/>
              <a:t>, November 16, 2018. </a:t>
            </a:r>
            <a:r>
              <a:rPr lang="en-US" sz="1800" dirty="0">
                <a:hlinkClick r:id="rId2"/>
              </a:rPr>
              <a:t>https://www.engadget.com/2018/11/16/ford-self-driving-service-plans/</a:t>
            </a:r>
            <a:r>
              <a:rPr lang="en-US" sz="1800" dirty="0"/>
              <a:t> </a:t>
            </a:r>
            <a:endParaRPr lang="en-US" altLang="en-US" sz="1800" u="sng" dirty="0">
              <a:ea typeface="ＭＳ Ｐゴシック" panose="020B0600070205080204" pitchFamily="34" charset="-128"/>
            </a:endParaRPr>
          </a:p>
        </p:txBody>
      </p:sp>
      <p:sp>
        <p:nvSpPr>
          <p:cNvPr id="2" name="TextBox 1">
            <a:extLst>
              <a:ext uri="{FF2B5EF4-FFF2-40B4-BE49-F238E27FC236}">
                <a16:creationId xmlns:a16="http://schemas.microsoft.com/office/drawing/2014/main" id="{E93BE77A-2304-49AF-8565-F33DD981970A}"/>
              </a:ext>
            </a:extLst>
          </p:cNvPr>
          <p:cNvSpPr txBox="1"/>
          <p:nvPr/>
        </p:nvSpPr>
        <p:spPr>
          <a:xfrm>
            <a:off x="239712" y="1037173"/>
            <a:ext cx="9677400" cy="6247864"/>
          </a:xfrm>
          <a:prstGeom prst="rect">
            <a:avLst/>
          </a:prstGeom>
          <a:noFill/>
        </p:spPr>
        <p:txBody>
          <a:bodyPr wrap="square" rtlCol="0">
            <a:spAutoFit/>
          </a:bodyPr>
          <a:lstStyle/>
          <a:p>
            <a:pPr fontAlgn="t"/>
            <a:r>
              <a:rPr lang="en-US" sz="1600" dirty="0"/>
              <a:t>CEO of Ford Autonomous Vehicles LLC </a:t>
            </a:r>
            <a:r>
              <a:rPr lang="en-US" sz="1600" dirty="0" err="1"/>
              <a:t>Sherif</a:t>
            </a:r>
            <a:r>
              <a:rPr lang="en-US" sz="1600" dirty="0"/>
              <a:t> </a:t>
            </a:r>
            <a:r>
              <a:rPr lang="en-US" sz="1600" dirty="0" err="1"/>
              <a:t>Marakby</a:t>
            </a:r>
            <a:r>
              <a:rPr lang="en-US" sz="1600" dirty="0"/>
              <a:t> has </a:t>
            </a:r>
            <a:r>
              <a:rPr lang="en-US" sz="1600" dirty="0">
                <a:hlinkClick r:id="rId3"/>
              </a:rPr>
              <a:t>posted</a:t>
            </a:r>
            <a:r>
              <a:rPr lang="en-US" sz="1600" dirty="0"/>
              <a:t> a detailed overview of the automaker's self-driving strategy, perhaps in an effort to show that the company will push through with its plans under his leadership. </a:t>
            </a:r>
            <a:r>
              <a:rPr lang="en-US" sz="1600" dirty="0" err="1"/>
              <a:t>Marakby</a:t>
            </a:r>
            <a:r>
              <a:rPr lang="en-US" sz="1600" dirty="0"/>
              <a:t>, who took over as CEO in July 2018, talks about how Ford is tackling each of the elements needed to launch a self-driving service by 2021, as well as its </a:t>
            </a:r>
            <a:r>
              <a:rPr lang="en-US" sz="1600" dirty="0" err="1"/>
              <a:t>recents</a:t>
            </a:r>
            <a:r>
              <a:rPr lang="en-US" sz="1600" dirty="0"/>
              <a:t> partnerships. See, the company </a:t>
            </a:r>
            <a:r>
              <a:rPr lang="en-US" sz="1600" dirty="0">
                <a:hlinkClick r:id="rId4"/>
              </a:rPr>
              <a:t>teamed up</a:t>
            </a:r>
            <a:r>
              <a:rPr lang="en-US" sz="1600" dirty="0"/>
              <a:t> with Walmart and Postmates to figure out how to offer businesses its self-driving cars for delivery. </a:t>
            </a:r>
            <a:r>
              <a:rPr lang="en-US" sz="1600" dirty="0" err="1"/>
              <a:t>Marakby</a:t>
            </a:r>
            <a:r>
              <a:rPr lang="en-US" sz="1600" dirty="0"/>
              <a:t> also </a:t>
            </a:r>
            <a:r>
              <a:rPr lang="en-US" sz="1600" dirty="0">
                <a:hlinkClick r:id="rId5"/>
              </a:rPr>
              <a:t>showed off</a:t>
            </a:r>
            <a:r>
              <a:rPr lang="en-US" sz="1600" dirty="0"/>
              <a:t> Ford Fusions loaded with a self-driving system that the company has been testing in Miami during a press event.</a:t>
            </a:r>
          </a:p>
          <a:p>
            <a:pPr fontAlgn="t"/>
            <a:endParaRPr lang="en-US" sz="1600" dirty="0"/>
          </a:p>
          <a:p>
            <a:pPr fontAlgn="t"/>
            <a:r>
              <a:rPr lang="en-US" sz="1600" dirty="0"/>
              <a:t>The CEO says Ford is still working closely with </a:t>
            </a:r>
            <a:r>
              <a:rPr lang="en-US" sz="1600" dirty="0">
                <a:hlinkClick r:id="rId6"/>
              </a:rPr>
              <a:t>Argo AI</a:t>
            </a:r>
            <a:r>
              <a:rPr lang="en-US" sz="1600" dirty="0"/>
              <a:t> to develop the technology behind its self-driving platform. In particular, Argo AI teamed up with Ford's chassis and powertrain teams to gain a better understanding of vehicle dynamics and to improve the system's controls. He also explained that the Ford Commercial Solutions the company launched earlier this year will manage its self-driving fleets and has in fact been overseeing its tests in Miami.</a:t>
            </a:r>
          </a:p>
          <a:p>
            <a:pPr fontAlgn="t"/>
            <a:endParaRPr lang="en-US" sz="1600" dirty="0"/>
          </a:p>
          <a:p>
            <a:r>
              <a:rPr lang="en-US" sz="1600" dirty="0" err="1"/>
              <a:t>Marakby</a:t>
            </a:r>
            <a:r>
              <a:rPr lang="en-US" sz="1600" dirty="0"/>
              <a:t> seems confident that Ford will be able to build a transportation and delivery network due to the company's experience running its Chariot ride-sharing and </a:t>
            </a:r>
            <a:r>
              <a:rPr lang="en-US" sz="1600" dirty="0">
                <a:hlinkClick r:id="rId7"/>
              </a:rPr>
              <a:t>GoRide</a:t>
            </a:r>
            <a:r>
              <a:rPr lang="en-US" sz="1600" dirty="0"/>
              <a:t> medical transport services. "With both of these services, we're already managing and operating large fleets while directly solving real mobility challenges," he said. Ford is also working with companies other than Walmart and Postmates to learn what they need and be able to provide those when the time comes.</a:t>
            </a:r>
          </a:p>
          <a:p>
            <a:endParaRPr lang="en-US" sz="1600" dirty="0"/>
          </a:p>
          <a:p>
            <a:r>
              <a:rPr lang="en-US" sz="1600" dirty="0"/>
              <a:t>The CEO told </a:t>
            </a:r>
            <a:r>
              <a:rPr lang="en-US" sz="1600" i="1" dirty="0">
                <a:hlinkClick r:id="rId5"/>
              </a:rPr>
              <a:t>CNBC</a:t>
            </a:r>
            <a:r>
              <a:rPr lang="en-US" sz="1600" dirty="0"/>
              <a:t> that Ford is launching self-riding services in order to earn money from its efforts. It's investing $4 billion into the technology's development through 2023, after all, and the company's isn't quickly going to earn all that money back from selling its autonomous cars. "We're laser focused on profitability," he said. "While the vehicle is expensive, initially we're deploying it in service so the cost per mile for transportation for a person or a business is going to be lower and will be profitable for us."</a:t>
            </a:r>
          </a:p>
        </p:txBody>
      </p:sp>
    </p:spTree>
    <p:extLst>
      <p:ext uri="{BB962C8B-B14F-4D97-AF65-F5344CB8AC3E}">
        <p14:creationId xmlns:p14="http://schemas.microsoft.com/office/powerpoint/2010/main" val="1204495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239712" y="46037"/>
            <a:ext cx="9448801" cy="939800"/>
          </a:xfrm>
        </p:spPr>
        <p:txBody>
          <a:bodyPr/>
          <a:lstStyle/>
          <a:p>
            <a:pPr algn="l"/>
            <a:r>
              <a:rPr lang="en-US" altLang="en-US" sz="1800" dirty="0">
                <a:ea typeface="ＭＳ Ｐゴシック" panose="020B0600070205080204" pitchFamily="34" charset="-128"/>
              </a:rPr>
              <a:t>Technology Current Events: “</a:t>
            </a:r>
            <a:r>
              <a:rPr lang="en-US" sz="1800" dirty="0"/>
              <a:t>Why Ford Is Getting Into The Scooter Business”, NPR, November 16, 2018. </a:t>
            </a:r>
            <a:r>
              <a:rPr lang="en-US" sz="1800" dirty="0">
                <a:hlinkClick r:id="rId2"/>
              </a:rPr>
              <a:t>https://www.npr.org/2018/11/16/668189361/why-ford-is-getting-into-the-scooter-business</a:t>
            </a:r>
            <a:r>
              <a:rPr lang="en-US" sz="1800" dirty="0"/>
              <a:t> </a:t>
            </a:r>
            <a:endParaRPr lang="en-US" altLang="en-US" sz="1800" u="sng" dirty="0">
              <a:ea typeface="ＭＳ Ｐゴシック" panose="020B0600070205080204" pitchFamily="34" charset="-128"/>
            </a:endParaRPr>
          </a:p>
        </p:txBody>
      </p:sp>
      <p:sp>
        <p:nvSpPr>
          <p:cNvPr id="2" name="TextBox 1">
            <a:extLst>
              <a:ext uri="{FF2B5EF4-FFF2-40B4-BE49-F238E27FC236}">
                <a16:creationId xmlns:a16="http://schemas.microsoft.com/office/drawing/2014/main" id="{E93BE77A-2304-49AF-8565-F33DD981970A}"/>
              </a:ext>
            </a:extLst>
          </p:cNvPr>
          <p:cNvSpPr txBox="1"/>
          <p:nvPr/>
        </p:nvSpPr>
        <p:spPr>
          <a:xfrm>
            <a:off x="239712" y="960437"/>
            <a:ext cx="9677400" cy="3785652"/>
          </a:xfrm>
          <a:prstGeom prst="rect">
            <a:avLst/>
          </a:prstGeom>
          <a:noFill/>
        </p:spPr>
        <p:txBody>
          <a:bodyPr wrap="square" rtlCol="0">
            <a:spAutoFit/>
          </a:bodyPr>
          <a:lstStyle/>
          <a:p>
            <a:r>
              <a:rPr lang="en-US" sz="1600" dirty="0"/>
              <a:t>A big car company is going small. Ford is buying electric scooter company Spin.</a:t>
            </a:r>
          </a:p>
          <a:p>
            <a:r>
              <a:rPr lang="en-US" sz="1600" dirty="0"/>
              <a:t>Ford and Spin won't confirm the price tag, but reports put the purchase price at $100 million and an overall investment from Ford of </a:t>
            </a:r>
            <a:r>
              <a:rPr lang="en-US" sz="1600" dirty="0">
                <a:hlinkClick r:id="rId3"/>
              </a:rPr>
              <a:t>$200 million</a:t>
            </a:r>
            <a:r>
              <a:rPr lang="en-US" sz="1600" dirty="0"/>
              <a:t>. The acquisition, announced last week, marks the first time a carmaker has seriously invested in the bike and scooter-sharing sector, which is typically the realm of </a:t>
            </a:r>
            <a:r>
              <a:rPr lang="en-US" sz="1600" dirty="0">
                <a:hlinkClick r:id="rId4"/>
              </a:rPr>
              <a:t>tech companies</a:t>
            </a:r>
            <a:r>
              <a:rPr lang="en-US" sz="1600" dirty="0"/>
              <a:t>.  Automakers are trying to broaden their business — to become "mobility" companies rather than just selling cars.</a:t>
            </a:r>
          </a:p>
          <a:p>
            <a:endParaRPr lang="en-US" sz="1600" dirty="0"/>
          </a:p>
          <a:p>
            <a:r>
              <a:rPr lang="en-US" sz="1600" dirty="0"/>
              <a:t>"I would say that Ford is a bit of a standout among the pack" in that approach, says Valerie </a:t>
            </a:r>
            <a:r>
              <a:rPr lang="en-US" sz="1600" dirty="0" err="1"/>
              <a:t>Sathe</a:t>
            </a:r>
            <a:r>
              <a:rPr lang="en-US" sz="1600" dirty="0"/>
              <a:t> </a:t>
            </a:r>
            <a:r>
              <a:rPr lang="en-US" sz="1600" dirty="0" err="1"/>
              <a:t>Brugeman</a:t>
            </a:r>
            <a:r>
              <a:rPr lang="en-US" sz="1600" dirty="0"/>
              <a:t>, a senior project manager with the nonprofit Center for Automotive Research, who says Ford is unique in pursuing scooters.</a:t>
            </a:r>
          </a:p>
          <a:p>
            <a:endParaRPr lang="en-US" sz="1600" dirty="0"/>
          </a:p>
          <a:p>
            <a:r>
              <a:rPr lang="en-US" sz="1600" dirty="0"/>
              <a:t>Spin is a relatively small scooter company — it operates in just 14 markets while rivals Bird and Lime each operate in dozens of cities. With the takeover, Spin is working on expanding to about 100 markets in the next 18 months, according to Spin co-founder Derrick </a:t>
            </a:r>
            <a:r>
              <a:rPr lang="en-US" sz="1600" dirty="0" err="1"/>
              <a:t>Ko</a:t>
            </a:r>
            <a:r>
              <a:rPr lang="en-US" sz="1600" dirty="0"/>
              <a:t>.</a:t>
            </a:r>
          </a:p>
          <a:p>
            <a:endParaRPr lang="en-US" sz="1600" dirty="0"/>
          </a:p>
        </p:txBody>
      </p:sp>
      <p:pic>
        <p:nvPicPr>
          <p:cNvPr id="3" name="Picture 2">
            <a:extLst>
              <a:ext uri="{FF2B5EF4-FFF2-40B4-BE49-F238E27FC236}">
                <a16:creationId xmlns:a16="http://schemas.microsoft.com/office/drawing/2014/main" id="{8A1645BB-249C-4F4D-8B09-47E3AFC88A97}"/>
              </a:ext>
            </a:extLst>
          </p:cNvPr>
          <p:cNvPicPr>
            <a:picLocks noChangeAspect="1"/>
          </p:cNvPicPr>
          <p:nvPr/>
        </p:nvPicPr>
        <p:blipFill>
          <a:blip r:embed="rId5"/>
          <a:stretch>
            <a:fillRect/>
          </a:stretch>
        </p:blipFill>
        <p:spPr>
          <a:xfrm>
            <a:off x="5648725" y="4999037"/>
            <a:ext cx="4344587" cy="2438400"/>
          </a:xfrm>
          <a:prstGeom prst="rect">
            <a:avLst/>
          </a:prstGeom>
        </p:spPr>
      </p:pic>
      <p:sp>
        <p:nvSpPr>
          <p:cNvPr id="7" name="TextBox 6">
            <a:extLst>
              <a:ext uri="{FF2B5EF4-FFF2-40B4-BE49-F238E27FC236}">
                <a16:creationId xmlns:a16="http://schemas.microsoft.com/office/drawing/2014/main" id="{1A8FEF46-F882-3F4E-8BBE-691213B0F4B8}"/>
              </a:ext>
            </a:extLst>
          </p:cNvPr>
          <p:cNvSpPr txBox="1"/>
          <p:nvPr/>
        </p:nvSpPr>
        <p:spPr>
          <a:xfrm>
            <a:off x="239712" y="4237037"/>
            <a:ext cx="5562600" cy="3539430"/>
          </a:xfrm>
          <a:prstGeom prst="rect">
            <a:avLst/>
          </a:prstGeom>
          <a:noFill/>
        </p:spPr>
        <p:txBody>
          <a:bodyPr wrap="square" rtlCol="0">
            <a:spAutoFit/>
          </a:bodyPr>
          <a:lstStyle/>
          <a:p>
            <a:endParaRPr lang="en-US" sz="1600" dirty="0"/>
          </a:p>
          <a:p>
            <a:r>
              <a:rPr lang="en-US" sz="1600" dirty="0"/>
              <a:t>The way scooter-sharing works is that the electric scooters can be unlocked by downloading an app on a smartphone. They typically cost about $1 to start and 15 cents per minute and max out at around 15 mph.</a:t>
            </a:r>
          </a:p>
          <a:p>
            <a:endParaRPr lang="en-US" sz="1600" dirty="0"/>
          </a:p>
          <a:p>
            <a:r>
              <a:rPr lang="en-US" sz="1600" dirty="0"/>
              <a:t>This wasn't Ford's first foray into scooters and bikes. The automaker funded a project </a:t>
            </a:r>
            <a:r>
              <a:rPr lang="en-US" sz="1600" dirty="0">
                <a:hlinkClick r:id="rId6"/>
              </a:rPr>
              <a:t>at Purdue University</a:t>
            </a:r>
            <a:r>
              <a:rPr lang="en-US" sz="1600" dirty="0"/>
              <a:t> that brought 40 scooters to the West Lafayette, Ind., campus. Ford sponsors </a:t>
            </a:r>
            <a:r>
              <a:rPr lang="en-US" sz="1600" dirty="0" err="1"/>
              <a:t>GoBike</a:t>
            </a:r>
            <a:r>
              <a:rPr lang="en-US" sz="1600" dirty="0"/>
              <a:t>, which offers rentals of regular and electric bikes in the </a:t>
            </a:r>
            <a:r>
              <a:rPr lang="en-US" sz="1600" dirty="0">
                <a:hlinkClick r:id="rId7"/>
              </a:rPr>
              <a:t>San Francisco Bay Area</a:t>
            </a:r>
            <a:r>
              <a:rPr lang="en-US" sz="1600" dirty="0"/>
              <a:t>.</a:t>
            </a:r>
            <a:r>
              <a:rPr lang="en-US" sz="1600" b="1" dirty="0"/>
              <a:t> </a:t>
            </a:r>
            <a:r>
              <a:rPr lang="en-US" sz="1600" dirty="0"/>
              <a:t>Ford also sells its own licensed brand electric scooter through </a:t>
            </a:r>
            <a:r>
              <a:rPr lang="en-US" sz="1600" dirty="0">
                <a:hlinkClick r:id="rId8"/>
              </a:rPr>
              <a:t>a company called Ojo</a:t>
            </a:r>
            <a:r>
              <a:rPr lang="en-US" sz="1600" dirty="0"/>
              <a:t>. The scooters go for about $2,200.</a:t>
            </a:r>
          </a:p>
          <a:p>
            <a:endParaRPr lang="en-US" sz="1600" dirty="0"/>
          </a:p>
        </p:txBody>
      </p:sp>
    </p:spTree>
    <p:extLst>
      <p:ext uri="{BB962C8B-B14F-4D97-AF65-F5344CB8AC3E}">
        <p14:creationId xmlns:p14="http://schemas.microsoft.com/office/powerpoint/2010/main" val="502748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239712" y="249237"/>
            <a:ext cx="9448801" cy="939800"/>
          </a:xfrm>
        </p:spPr>
        <p:txBody>
          <a:bodyPr/>
          <a:lstStyle/>
          <a:p>
            <a:pPr algn="l"/>
            <a:r>
              <a:rPr lang="en-US" altLang="en-US" sz="1800" dirty="0">
                <a:ea typeface="ＭＳ Ｐゴシック" panose="020B0600070205080204" pitchFamily="34" charset="-128"/>
              </a:rPr>
              <a:t>Technology Current Events: “</a:t>
            </a:r>
            <a:r>
              <a:rPr lang="en-US" sz="1800" dirty="0"/>
              <a:t>Google Cloud CEO Diane Greene is out, to be replaced by former Oracle exec Thomas Kurian”, CNBC, November 16, 2018. </a:t>
            </a:r>
            <a:r>
              <a:rPr lang="en-US" sz="1800" dirty="0">
                <a:hlinkClick r:id="rId2"/>
              </a:rPr>
              <a:t>https://www.cnbc.com/2018/11/16/google-cloud-ceo-greene-being-replaced-by-former-oracle-exec-kurian.html</a:t>
            </a:r>
            <a:r>
              <a:rPr lang="en-US" sz="1800" dirty="0"/>
              <a:t> </a:t>
            </a:r>
            <a:endParaRPr lang="en-US" altLang="en-US" sz="1800" u="sng" dirty="0">
              <a:ea typeface="ＭＳ Ｐゴシック" panose="020B0600070205080204" pitchFamily="34" charset="-128"/>
            </a:endParaRPr>
          </a:p>
        </p:txBody>
      </p:sp>
      <p:sp>
        <p:nvSpPr>
          <p:cNvPr id="2" name="TextBox 1">
            <a:extLst>
              <a:ext uri="{FF2B5EF4-FFF2-40B4-BE49-F238E27FC236}">
                <a16:creationId xmlns:a16="http://schemas.microsoft.com/office/drawing/2014/main" id="{E93BE77A-2304-49AF-8565-F33DD981970A}"/>
              </a:ext>
            </a:extLst>
          </p:cNvPr>
          <p:cNvSpPr txBox="1"/>
          <p:nvPr/>
        </p:nvSpPr>
        <p:spPr>
          <a:xfrm>
            <a:off x="239712" y="1189037"/>
            <a:ext cx="9677400" cy="3539430"/>
          </a:xfrm>
          <a:prstGeom prst="rect">
            <a:avLst/>
          </a:prstGeom>
          <a:noFill/>
        </p:spPr>
        <p:txBody>
          <a:bodyPr wrap="square" rtlCol="0">
            <a:spAutoFit/>
          </a:bodyPr>
          <a:lstStyle/>
          <a:p>
            <a:r>
              <a:rPr lang="en-US" sz="1600" dirty="0"/>
              <a:t>Diane Greene, who was hired three years ago to build </a:t>
            </a:r>
            <a:r>
              <a:rPr lang="en-US" sz="1600" dirty="0" err="1">
                <a:hlinkClick r:id="rId3"/>
              </a:rPr>
              <a:t>Google's</a:t>
            </a:r>
            <a:r>
              <a:rPr lang="en-US" sz="1600" dirty="0" err="1"/>
              <a:t>cloud</a:t>
            </a:r>
            <a:r>
              <a:rPr lang="en-US" sz="1600" dirty="0"/>
              <a:t>-computing business, is being replaced in that job by former </a:t>
            </a:r>
            <a:r>
              <a:rPr lang="en-US" sz="1600" dirty="0">
                <a:hlinkClick r:id="rId4"/>
              </a:rPr>
              <a:t>Oracle</a:t>
            </a:r>
            <a:r>
              <a:rPr lang="en-US" sz="1600" dirty="0"/>
              <a:t> executive Thomas Kurian.  Google said on Friday that Kurian is joining Google Cloud on Nov. 26 and will take over the leadership role in early 2019. Greene will remain CEO of the business until then.</a:t>
            </a:r>
          </a:p>
          <a:p>
            <a:endParaRPr lang="en-US" sz="1600" dirty="0"/>
          </a:p>
          <a:p>
            <a:r>
              <a:rPr lang="en-US" sz="1600" dirty="0"/>
              <a:t>It's been a rocky tenure for Greene, who brought serious enterprise chops to Google, having previously co-founded and run VMware. While she's staffed up the enterprise sales team and won business from the likes of Spotify and Snap, she's failed to eat into </a:t>
            </a:r>
            <a:r>
              <a:rPr lang="en-US" sz="1600" dirty="0">
                <a:hlinkClick r:id="rId5"/>
              </a:rPr>
              <a:t>Amazon</a:t>
            </a:r>
            <a:r>
              <a:rPr lang="en-US" sz="1600" dirty="0"/>
              <a:t>'s massive lead in the market, while Microsoft has clearly taken over second place.  Greene, a director of Google parent company Alphabet since 2012, is staying on the board.</a:t>
            </a:r>
          </a:p>
          <a:p>
            <a:endParaRPr lang="en-US" sz="1600" dirty="0"/>
          </a:p>
          <a:p>
            <a:r>
              <a:rPr lang="en-US" sz="1600" dirty="0">
                <a:hlinkClick r:id="rId6"/>
              </a:rPr>
              <a:t>Kurian</a:t>
            </a:r>
            <a:r>
              <a:rPr lang="en-US" sz="1600" dirty="0"/>
              <a:t> spent more than two decades at Oracle, rising to the level of president of product development. In September he said he was taking "extended time off" in an email to employees, but he resigned before the end of the month.</a:t>
            </a:r>
          </a:p>
        </p:txBody>
      </p:sp>
      <p:sp>
        <p:nvSpPr>
          <p:cNvPr id="7" name="TextBox 6">
            <a:extLst>
              <a:ext uri="{FF2B5EF4-FFF2-40B4-BE49-F238E27FC236}">
                <a16:creationId xmlns:a16="http://schemas.microsoft.com/office/drawing/2014/main" id="{1A8FEF46-F882-3F4E-8BBE-691213B0F4B8}"/>
              </a:ext>
            </a:extLst>
          </p:cNvPr>
          <p:cNvSpPr txBox="1"/>
          <p:nvPr/>
        </p:nvSpPr>
        <p:spPr>
          <a:xfrm>
            <a:off x="239712" y="4694237"/>
            <a:ext cx="5562600" cy="2800767"/>
          </a:xfrm>
          <a:prstGeom prst="rect">
            <a:avLst/>
          </a:prstGeom>
          <a:noFill/>
        </p:spPr>
        <p:txBody>
          <a:bodyPr wrap="square" rtlCol="0">
            <a:spAutoFit/>
          </a:bodyPr>
          <a:lstStyle/>
          <a:p>
            <a:r>
              <a:rPr lang="en-US" sz="1600" dirty="0"/>
              <a:t>Greene said in a blog post that she, Google CEO </a:t>
            </a:r>
            <a:r>
              <a:rPr lang="en-US" sz="1600" dirty="0">
                <a:hlinkClick r:id="rId7"/>
              </a:rPr>
              <a:t>Sundar Pichai</a:t>
            </a:r>
            <a:r>
              <a:rPr lang="en-US" sz="1600" dirty="0"/>
              <a:t> and </a:t>
            </a:r>
            <a:r>
              <a:rPr lang="en-US" sz="1600" dirty="0" err="1"/>
              <a:t>Urs</a:t>
            </a:r>
            <a:r>
              <a:rPr lang="en-US" sz="1600" dirty="0"/>
              <a:t> </a:t>
            </a:r>
            <a:r>
              <a:rPr lang="en-US" sz="1600" dirty="0" err="1"/>
              <a:t>Hölzle</a:t>
            </a:r>
            <a:r>
              <a:rPr lang="en-US" sz="1600" dirty="0"/>
              <a:t>, Google's senior vice president for technical infrastructure, all interviewed Kurian for the job. </a:t>
            </a:r>
            <a:r>
              <a:rPr lang="en-US" sz="1600" dirty="0" err="1"/>
              <a:t>Hölzle</a:t>
            </a:r>
            <a:r>
              <a:rPr lang="en-US" sz="1600" dirty="0"/>
              <a:t> originally recruited Greene.</a:t>
            </a:r>
          </a:p>
          <a:p>
            <a:endParaRPr lang="en-US" sz="1600" dirty="0"/>
          </a:p>
          <a:p>
            <a:r>
              <a:rPr lang="en-US" sz="1600" dirty="0"/>
              <a:t>"When I joined Google full-time to run Cloud in December 2015, I told my family and friends that it would be for two years," Greene wrote. "Now, after an unbelievably stimulating and productive three years, it's time to turn to the passions I've long had around mentoring and education."</a:t>
            </a:r>
          </a:p>
        </p:txBody>
      </p:sp>
      <p:pic>
        <p:nvPicPr>
          <p:cNvPr id="4" name="Picture 3">
            <a:extLst>
              <a:ext uri="{FF2B5EF4-FFF2-40B4-BE49-F238E27FC236}">
                <a16:creationId xmlns:a16="http://schemas.microsoft.com/office/drawing/2014/main" id="{C1983AD2-9224-C448-86A5-3D3DCD58E369}"/>
              </a:ext>
            </a:extLst>
          </p:cNvPr>
          <p:cNvPicPr>
            <a:picLocks noChangeAspect="1"/>
          </p:cNvPicPr>
          <p:nvPr/>
        </p:nvPicPr>
        <p:blipFill>
          <a:blip r:embed="rId8"/>
          <a:stretch>
            <a:fillRect/>
          </a:stretch>
        </p:blipFill>
        <p:spPr>
          <a:xfrm>
            <a:off x="5543624" y="4859337"/>
            <a:ext cx="4449688" cy="2501900"/>
          </a:xfrm>
          <a:prstGeom prst="rect">
            <a:avLst/>
          </a:prstGeom>
        </p:spPr>
      </p:pic>
    </p:spTree>
    <p:extLst>
      <p:ext uri="{BB962C8B-B14F-4D97-AF65-F5344CB8AC3E}">
        <p14:creationId xmlns:p14="http://schemas.microsoft.com/office/powerpoint/2010/main" val="2287797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F7F0E2C-A18E-4383-A078-5581D5701770}"/>
              </a:ext>
            </a:extLst>
          </p:cNvPr>
          <p:cNvSpPr>
            <a:spLocks noGrp="1" noChangeArrowheads="1"/>
          </p:cNvSpPr>
          <p:nvPr>
            <p:ph type="title"/>
          </p:nvPr>
        </p:nvSpPr>
        <p:spPr>
          <a:xfrm>
            <a:off x="604838" y="-207963"/>
            <a:ext cx="8866187" cy="1473200"/>
          </a:xfrm>
        </p:spPr>
        <p:txBody>
          <a:bodyPr/>
          <a:lstStyle/>
          <a:p>
            <a:pPr eaLnBrk="1" hangingPunct="1">
              <a:defRPr/>
            </a:pPr>
            <a:r>
              <a:rPr lang="en-US" altLang="en-US" sz="3200" dirty="0"/>
              <a:t>Managing IT Resources</a:t>
            </a:r>
            <a:br>
              <a:rPr lang="en-US" altLang="en-US" sz="3200" dirty="0"/>
            </a:br>
            <a:r>
              <a:rPr lang="en-US" altLang="en-US" sz="3200" dirty="0"/>
              <a:t>Class Outline: Mon, Nov 19, 2018</a:t>
            </a:r>
          </a:p>
        </p:txBody>
      </p:sp>
      <p:sp>
        <p:nvSpPr>
          <p:cNvPr id="6147" name="Rectangle 3">
            <a:extLst>
              <a:ext uri="{FF2B5EF4-FFF2-40B4-BE49-F238E27FC236}">
                <a16:creationId xmlns:a16="http://schemas.microsoft.com/office/drawing/2014/main" id="{31FF32C9-E951-4F7B-B228-5D72CCC2D9FB}"/>
              </a:ext>
            </a:extLst>
          </p:cNvPr>
          <p:cNvSpPr>
            <a:spLocks noGrp="1"/>
          </p:cNvSpPr>
          <p:nvPr>
            <p:ph idx="1"/>
          </p:nvPr>
        </p:nvSpPr>
        <p:spPr>
          <a:xfrm>
            <a:off x="696912" y="1493837"/>
            <a:ext cx="9199563" cy="5795963"/>
          </a:xfrm>
        </p:spPr>
        <p:txBody>
          <a:bodyPr/>
          <a:lstStyle/>
          <a:p>
            <a:pPr eaLnBrk="1" hangingPunct="1">
              <a:lnSpc>
                <a:spcPct val="80000"/>
              </a:lnSpc>
            </a:pPr>
            <a:r>
              <a:rPr lang="en-US" altLang="en-US" sz="2400" dirty="0">
                <a:solidFill>
                  <a:schemeClr val="tx1"/>
                </a:solidFill>
                <a:ea typeface="ＭＳ Ｐゴシック" panose="020B0600070205080204" pitchFamily="34" charset="-128"/>
              </a:rPr>
              <a:t>MITR Term Project</a:t>
            </a:r>
          </a:p>
          <a:p>
            <a:pPr lvl="1" eaLnBrk="1" hangingPunct="1">
              <a:lnSpc>
                <a:spcPct val="80000"/>
              </a:lnSpc>
            </a:pPr>
            <a:r>
              <a:rPr lang="en-US" altLang="en-US" sz="2000" dirty="0">
                <a:solidFill>
                  <a:schemeClr val="tx1"/>
                </a:solidFill>
                <a:ea typeface="ＭＳ Ｐゴシック" panose="020B0600070205080204" pitchFamily="34" charset="-128"/>
              </a:rPr>
              <a:t>Schedule Meetings with Client and Invite Faculty to Meetings</a:t>
            </a:r>
          </a:p>
          <a:p>
            <a:pPr lvl="1" eaLnBrk="1" hangingPunct="1">
              <a:lnSpc>
                <a:spcPct val="80000"/>
              </a:lnSpc>
            </a:pPr>
            <a:r>
              <a:rPr lang="en-US" altLang="en-US" sz="2000" dirty="0">
                <a:solidFill>
                  <a:schemeClr val="tx1"/>
                </a:solidFill>
                <a:ea typeface="ＭＳ Ｐゴシック" panose="020B0600070205080204" pitchFamily="34" charset="-128"/>
              </a:rPr>
              <a:t>Finish the Entire Project</a:t>
            </a:r>
          </a:p>
          <a:p>
            <a:pPr lvl="1" eaLnBrk="1" hangingPunct="1">
              <a:lnSpc>
                <a:spcPct val="80000"/>
              </a:lnSpc>
            </a:pPr>
            <a:r>
              <a:rPr lang="en-US" altLang="en-US" sz="2000" dirty="0">
                <a:solidFill>
                  <a:srgbClr val="FF0000"/>
                </a:solidFill>
                <a:ea typeface="ＭＳ Ｐゴシック" panose="020B0600070205080204" pitchFamily="34" charset="-128"/>
              </a:rPr>
              <a:t>Draft of Entire Term Project Final Report TONIGHT by 9 PM</a:t>
            </a:r>
            <a:r>
              <a:rPr lang="en-US" altLang="en-US" dirty="0">
                <a:solidFill>
                  <a:schemeClr val="tx1"/>
                </a:solidFill>
                <a:ea typeface="ＭＳ Ｐゴシック" panose="020B0600070205080204" pitchFamily="34" charset="-128"/>
              </a:rPr>
              <a:t> </a:t>
            </a:r>
          </a:p>
          <a:p>
            <a:pPr lvl="1" eaLnBrk="1" hangingPunct="1">
              <a:lnSpc>
                <a:spcPct val="80000"/>
              </a:lnSpc>
            </a:pPr>
            <a:r>
              <a:rPr lang="en-US" sz="2000" dirty="0">
                <a:solidFill>
                  <a:srgbClr val="FF0000"/>
                </a:solidFill>
                <a:ea typeface="ＭＳ Ｐゴシック" panose="020B0600070205080204" pitchFamily="34" charset="-128"/>
              </a:rPr>
              <a:t>Final Presentations on Dec 6 and Dec 10</a:t>
            </a:r>
          </a:p>
          <a:p>
            <a:pPr lvl="1" eaLnBrk="1" hangingPunct="1">
              <a:lnSpc>
                <a:spcPct val="80000"/>
              </a:lnSpc>
            </a:pPr>
            <a:r>
              <a:rPr lang="en-US" sz="2000" dirty="0">
                <a:solidFill>
                  <a:srgbClr val="FF0000"/>
                </a:solidFill>
                <a:ea typeface="ＭＳ Ｐゴシック" panose="020B0600070205080204" pitchFamily="34" charset="-128"/>
              </a:rPr>
              <a:t>All Teams Submit Final Reports on Dec 10</a:t>
            </a:r>
          </a:p>
          <a:p>
            <a:pPr lvl="1" eaLnBrk="1" hangingPunct="1">
              <a:lnSpc>
                <a:spcPct val="80000"/>
              </a:lnSpc>
            </a:pPr>
            <a:r>
              <a:rPr lang="en-US" sz="2000" dirty="0">
                <a:solidFill>
                  <a:srgbClr val="FF0000"/>
                </a:solidFill>
                <a:ea typeface="ＭＳ Ｐゴシック" panose="020B0600070205080204" pitchFamily="34" charset="-128"/>
              </a:rPr>
              <a:t>All Students Grade and Rank all Presentations by Dec 11</a:t>
            </a:r>
          </a:p>
          <a:p>
            <a:pPr lvl="1" eaLnBrk="1" hangingPunct="1">
              <a:lnSpc>
                <a:spcPct val="80000"/>
              </a:lnSpc>
            </a:pPr>
            <a:r>
              <a:rPr lang="en-US" sz="2000" dirty="0">
                <a:solidFill>
                  <a:srgbClr val="FF0000"/>
                </a:solidFill>
                <a:ea typeface="ＭＳ Ｐゴシック" panose="020B0600070205080204" pitchFamily="34" charset="-128"/>
              </a:rPr>
              <a:t>All Students Complete Peer Evaluations of Their Team by Dec 11</a:t>
            </a:r>
            <a:endParaRPr lang="en-US" altLang="en-US" dirty="0">
              <a:ea typeface="ＭＳ Ｐゴシック" panose="020B0600070205080204" pitchFamily="34" charset="-128"/>
            </a:endParaRPr>
          </a:p>
          <a:p>
            <a:r>
              <a:rPr lang="en-US" altLang="en-US" sz="2400" dirty="0">
                <a:solidFill>
                  <a:schemeClr val="tx1"/>
                </a:solidFill>
                <a:ea typeface="ＭＳ Ｐゴシック" panose="020B0600070205080204" pitchFamily="34" charset="-128"/>
              </a:rPr>
              <a:t>Quiz</a:t>
            </a:r>
          </a:p>
          <a:p>
            <a:r>
              <a:rPr lang="en-US" altLang="en-US" sz="2400" dirty="0">
                <a:solidFill>
                  <a:schemeClr val="tx1"/>
                </a:solidFill>
                <a:ea typeface="ＭＳ Ｐゴシック" panose="020B0600070205080204" pitchFamily="34" charset="-128"/>
              </a:rPr>
              <a:t>Current Events</a:t>
            </a:r>
          </a:p>
          <a:p>
            <a:r>
              <a:rPr lang="en-US" altLang="en-US" sz="2400" dirty="0">
                <a:solidFill>
                  <a:schemeClr val="tx1"/>
                </a:solidFill>
                <a:ea typeface="ＭＳ Ｐゴシック" panose="020B0600070205080204" pitchFamily="34" charset="-128"/>
              </a:rPr>
              <a:t>Chapter 17: Cyber Security</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239712" y="249237"/>
            <a:ext cx="9448801" cy="939800"/>
          </a:xfrm>
        </p:spPr>
        <p:txBody>
          <a:bodyPr/>
          <a:lstStyle/>
          <a:p>
            <a:pPr algn="l"/>
            <a:r>
              <a:rPr lang="en-US" altLang="en-US" sz="1800" dirty="0">
                <a:ea typeface="ＭＳ Ｐゴシック" panose="020B0600070205080204" pitchFamily="34" charset="-128"/>
              </a:rPr>
              <a:t>Technology Current Events: “</a:t>
            </a:r>
            <a:r>
              <a:rPr lang="en-US" sz="1800" dirty="0"/>
              <a:t>Jeff Bezos to employees: 'One day, Amazon will fail' but our job is to delay it as long as possible”, CNBC, November 16, 2018. </a:t>
            </a:r>
            <a:r>
              <a:rPr lang="en-US" sz="1800" dirty="0">
                <a:hlinkClick r:id="rId2"/>
              </a:rPr>
              <a:t>https://www.cnbc.com/2018/11/15/bezos-tells-employees-one-day-amazon-will-fail-and-to-stay-hungry.html</a:t>
            </a:r>
            <a:r>
              <a:rPr lang="en-US" sz="1800" dirty="0"/>
              <a:t> </a:t>
            </a:r>
            <a:endParaRPr lang="en-US" altLang="en-US" sz="1800" u="sng" dirty="0">
              <a:ea typeface="ＭＳ Ｐゴシック" panose="020B0600070205080204" pitchFamily="34" charset="-128"/>
            </a:endParaRPr>
          </a:p>
        </p:txBody>
      </p:sp>
      <p:sp>
        <p:nvSpPr>
          <p:cNvPr id="2" name="TextBox 1">
            <a:extLst>
              <a:ext uri="{FF2B5EF4-FFF2-40B4-BE49-F238E27FC236}">
                <a16:creationId xmlns:a16="http://schemas.microsoft.com/office/drawing/2014/main" id="{E93BE77A-2304-49AF-8565-F33DD981970A}"/>
              </a:ext>
            </a:extLst>
          </p:cNvPr>
          <p:cNvSpPr txBox="1"/>
          <p:nvPr/>
        </p:nvSpPr>
        <p:spPr>
          <a:xfrm>
            <a:off x="239712" y="1171952"/>
            <a:ext cx="9677400" cy="6494085"/>
          </a:xfrm>
          <a:prstGeom prst="rect">
            <a:avLst/>
          </a:prstGeom>
          <a:noFill/>
        </p:spPr>
        <p:txBody>
          <a:bodyPr wrap="square" rtlCol="0">
            <a:spAutoFit/>
          </a:bodyPr>
          <a:lstStyle/>
          <a:p>
            <a:r>
              <a:rPr lang="en-US" sz="1600" dirty="0"/>
              <a:t>At an all-hands meeting last Thursday in Seattle, an employee asked Bezos about Amazon's future. Specifically, the questioner wanted to know what lessons Bezos has learned from the recent bankruptcies of Sears and other big retailers.</a:t>
            </a:r>
          </a:p>
          <a:p>
            <a:endParaRPr lang="en-US" sz="1600" dirty="0"/>
          </a:p>
          <a:p>
            <a:r>
              <a:rPr lang="en-US" sz="1600" dirty="0"/>
              <a:t>"Amazon is not too big to fail," Bezos said, in a recording of the meeting that CNBC has heard. "In fact, I predict one day Amazon will fail. Amazon will go bankrupt. If you look at large companies, their lifespans tend to be 30-plus years, not a hundred-plus years.”</a:t>
            </a:r>
          </a:p>
          <a:p>
            <a:endParaRPr lang="en-US" sz="1600" dirty="0"/>
          </a:p>
          <a:p>
            <a:r>
              <a:rPr lang="en-US" sz="1600" dirty="0"/>
              <a:t>The key to prolonging that demise, Bezos continued, is for the company to "obsess over customers" and to avoid looking inward, worrying about itself.  "If we start to focus on ourselves, instead of focusing on our customers, that will be the beginning of the end," he said. "We have to try and delay that day for as long as possible.”</a:t>
            </a:r>
          </a:p>
          <a:p>
            <a:endParaRPr lang="en-US" sz="1600" dirty="0"/>
          </a:p>
          <a:p>
            <a:r>
              <a:rPr lang="en-US" sz="1600" dirty="0"/>
              <a:t>The company has caught the ire of </a:t>
            </a:r>
            <a:r>
              <a:rPr lang="en-US" sz="1600" dirty="0">
                <a:hlinkClick r:id="rId3"/>
              </a:rPr>
              <a:t>President Trump</a:t>
            </a:r>
            <a:r>
              <a:rPr lang="en-US" sz="1600" dirty="0"/>
              <a:t>, who has employed personal attacks against Bezos, and is now catching flack for demanding that cities spend a year coming up with a roster of incentives attractive enough to woo Amazon's HQ2. </a:t>
            </a:r>
          </a:p>
          <a:p>
            <a:endParaRPr lang="en-US" sz="1600" dirty="0"/>
          </a:p>
          <a:p>
            <a:r>
              <a:rPr lang="en-US" sz="1600" dirty="0"/>
              <a:t>In an earlier all-hands meeting in March, Bezos was asked whether tech companies like Amazon need to be more closely regulated because of their sizable market power and influence.  "It's a fact that we're a large company," Bezos said, according to a recording. "It's reasonable for large institutions of any kind, whether it be companies or governments, to be scrutinized.”</a:t>
            </a:r>
          </a:p>
          <a:p>
            <a:endParaRPr lang="en-US" sz="1600" dirty="0"/>
          </a:p>
          <a:p>
            <a:r>
              <a:rPr lang="en-US" sz="1600" dirty="0"/>
              <a:t>Several Amazon employees, who agreed to speak with CNBC on condition that they not be named because they're not authorized to talk about the issue, said that government regulation and the potential for antitrust violations are big concerns among staffers as they look at the company's future.</a:t>
            </a:r>
          </a:p>
        </p:txBody>
      </p:sp>
    </p:spTree>
    <p:extLst>
      <p:ext uri="{BB962C8B-B14F-4D97-AF65-F5344CB8AC3E}">
        <p14:creationId xmlns:p14="http://schemas.microsoft.com/office/powerpoint/2010/main" val="3424408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5011096" y="1383265"/>
            <a:ext cx="3765838" cy="643972"/>
          </a:xfrm>
        </p:spPr>
        <p:txBody>
          <a:bodyPr/>
          <a:lstStyle/>
          <a:p>
            <a:r>
              <a:rPr lang="en-US" dirty="0"/>
              <a:t>Chapter 17</a:t>
            </a:r>
          </a:p>
        </p:txBody>
      </p:sp>
      <p:sp>
        <p:nvSpPr>
          <p:cNvPr id="5" name="Text Placeholder 4"/>
          <p:cNvSpPr>
            <a:spLocks noGrp="1"/>
          </p:cNvSpPr>
          <p:nvPr>
            <p:ph type="body" sz="quarter" idx="12"/>
          </p:nvPr>
        </p:nvSpPr>
        <p:spPr>
          <a:xfrm>
            <a:off x="5011096" y="2169086"/>
            <a:ext cx="4397028" cy="1686951"/>
          </a:xfrm>
        </p:spPr>
        <p:txBody>
          <a:bodyPr>
            <a:normAutofit fontScale="92500"/>
          </a:bodyPr>
          <a:lstStyle/>
          <a:p>
            <a:r>
              <a:rPr lang="en-US" dirty="0">
                <a:solidFill>
                  <a:schemeClr val="tx1"/>
                </a:solidFill>
                <a:ea typeface="ＭＳ Ｐゴシック" pitchFamily="34" charset="-128"/>
              </a:rPr>
              <a:t>Information Security: barbarians at the gateway (and just about everywhere else)</a:t>
            </a:r>
            <a:endParaRPr lang="en-US" dirty="0"/>
          </a:p>
        </p:txBody>
      </p:sp>
    </p:spTree>
    <p:extLst>
      <p:ext uri="{BB962C8B-B14F-4D97-AF65-F5344CB8AC3E}">
        <p14:creationId xmlns:p14="http://schemas.microsoft.com/office/powerpoint/2010/main" val="2010087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Learning objectives</a:t>
            </a:r>
          </a:p>
        </p:txBody>
      </p:sp>
      <p:sp>
        <p:nvSpPr>
          <p:cNvPr id="5" name="Content Placeholder 4"/>
          <p:cNvSpPr>
            <a:spLocks noGrp="1"/>
          </p:cNvSpPr>
          <p:nvPr>
            <p:ph idx="1"/>
          </p:nvPr>
        </p:nvSpPr>
        <p:spPr/>
        <p:txBody>
          <a:bodyPr/>
          <a:lstStyle/>
          <a:p>
            <a:r>
              <a:rPr lang="en-US" dirty="0"/>
              <a:t>Recognize that information security breaches are on the rise.</a:t>
            </a:r>
          </a:p>
          <a:p>
            <a:r>
              <a:rPr lang="en-US" dirty="0"/>
              <a:t>Understand the potentially damaging impact of security breaches.</a:t>
            </a:r>
          </a:p>
          <a:p>
            <a:r>
              <a:rPr lang="en-US" dirty="0"/>
              <a:t>Recognize that information security must be made a top organizational priority.</a:t>
            </a:r>
          </a:p>
        </p:txBody>
      </p:sp>
    </p:spTree>
    <p:extLst>
      <p:ext uri="{BB962C8B-B14F-4D97-AF65-F5344CB8AC3E}">
        <p14:creationId xmlns:p14="http://schemas.microsoft.com/office/powerpoint/2010/main" val="2277636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36563"/>
            <a:ext cx="8866187" cy="1473200"/>
          </a:xfrm>
        </p:spPr>
        <p:txBody>
          <a:bodyPr>
            <a:normAutofit/>
          </a:bodyPr>
          <a:lstStyle/>
          <a:p>
            <a:r>
              <a:rPr lang="en-US" dirty="0"/>
              <a:t>Learning objectives</a:t>
            </a:r>
          </a:p>
        </p:txBody>
      </p:sp>
      <p:sp>
        <p:nvSpPr>
          <p:cNvPr id="3" name="Content Placeholder 2"/>
          <p:cNvSpPr>
            <a:spLocks noGrp="1"/>
          </p:cNvSpPr>
          <p:nvPr>
            <p:ph idx="1"/>
          </p:nvPr>
        </p:nvSpPr>
        <p:spPr>
          <a:xfrm>
            <a:off x="616902" y="1189037"/>
            <a:ext cx="9071610" cy="2190269"/>
          </a:xfrm>
        </p:spPr>
        <p:txBody>
          <a:bodyPr/>
          <a:lstStyle/>
          <a:p>
            <a:r>
              <a:rPr lang="en-US" dirty="0"/>
              <a:t>Understand the source and motivation of those initiating information security attacks.</a:t>
            </a:r>
          </a:p>
          <a:p>
            <a:r>
              <a:rPr lang="en-US" dirty="0"/>
              <a:t>Relate examples of various infiltrations in a way that helps raise organizational awareness of threats.</a:t>
            </a:r>
          </a:p>
        </p:txBody>
      </p:sp>
      <p:graphicFrame>
        <p:nvGraphicFramePr>
          <p:cNvPr id="4" name="Content Placeholder 3"/>
          <p:cNvGraphicFramePr>
            <a:graphicFrameLocks/>
          </p:cNvGraphicFramePr>
          <p:nvPr>
            <p:extLst/>
          </p:nvPr>
        </p:nvGraphicFramePr>
        <p:xfrm>
          <a:off x="2100438" y="3727598"/>
          <a:ext cx="6719711" cy="36139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7444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11163"/>
            <a:ext cx="8866187" cy="1473200"/>
          </a:xfrm>
        </p:spPr>
        <p:txBody>
          <a:bodyPr/>
          <a:lstStyle/>
          <a:p>
            <a:r>
              <a:rPr lang="en-US" sz="4000" dirty="0"/>
              <a:t>Security Breach </a:t>
            </a:r>
          </a:p>
        </p:txBody>
      </p:sp>
      <p:sp>
        <p:nvSpPr>
          <p:cNvPr id="3" name="Content Placeholder 2"/>
          <p:cNvSpPr>
            <a:spLocks noGrp="1"/>
          </p:cNvSpPr>
          <p:nvPr>
            <p:ph idx="1"/>
          </p:nvPr>
        </p:nvSpPr>
        <p:spPr>
          <a:xfrm>
            <a:off x="604838" y="1189037"/>
            <a:ext cx="8866187" cy="4787900"/>
          </a:xfrm>
        </p:spPr>
        <p:txBody>
          <a:bodyPr/>
          <a:lstStyle/>
          <a:p>
            <a:r>
              <a:rPr lang="en-US" dirty="0"/>
              <a:t>Factors that can amplify a firm’s vulnerability of a breach:</a:t>
            </a:r>
          </a:p>
          <a:p>
            <a:pPr lvl="1"/>
            <a:r>
              <a:rPr lang="en-US" dirty="0"/>
              <a:t>Personnel issues </a:t>
            </a:r>
          </a:p>
          <a:p>
            <a:pPr lvl="1"/>
            <a:r>
              <a:rPr lang="en-US" dirty="0"/>
              <a:t>Technology problems </a:t>
            </a:r>
          </a:p>
          <a:p>
            <a:pPr lvl="1"/>
            <a:r>
              <a:rPr lang="en-US" dirty="0"/>
              <a:t>Procedural factors</a:t>
            </a:r>
          </a:p>
          <a:p>
            <a:pPr lvl="1"/>
            <a:r>
              <a:rPr lang="en-US" dirty="0"/>
              <a:t>Operational issues </a:t>
            </a:r>
          </a:p>
          <a:p>
            <a:r>
              <a:rPr lang="en-US" dirty="0"/>
              <a:t>Constant vigilance regarding security needs to be:</a:t>
            </a:r>
          </a:p>
          <a:p>
            <a:pPr lvl="1"/>
            <a:r>
              <a:rPr lang="en-US" dirty="0"/>
              <a:t>Part of one’s individual skill set.</a:t>
            </a:r>
          </a:p>
          <a:p>
            <a:pPr lvl="1"/>
            <a:r>
              <a:rPr lang="en-US" dirty="0"/>
              <a:t>A key component in an organization’s culture.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6911" y="5700715"/>
            <a:ext cx="5405191" cy="1812922"/>
          </a:xfrm>
          <a:prstGeom prst="rect">
            <a:avLst/>
          </a:prstGeom>
        </p:spPr>
      </p:pic>
    </p:spTree>
    <p:extLst>
      <p:ext uri="{BB962C8B-B14F-4D97-AF65-F5344CB8AC3E}">
        <p14:creationId xmlns:p14="http://schemas.microsoft.com/office/powerpoint/2010/main" val="93955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Motivation for Information Security Attacks</a:t>
            </a:r>
          </a:p>
        </p:txBody>
      </p:sp>
      <p:sp>
        <p:nvSpPr>
          <p:cNvPr id="3" name="Content Placeholder 2"/>
          <p:cNvSpPr>
            <a:spLocks noGrp="1"/>
          </p:cNvSpPr>
          <p:nvPr>
            <p:ph idx="1"/>
          </p:nvPr>
        </p:nvSpPr>
        <p:spPr>
          <a:xfrm>
            <a:off x="693102" y="1862491"/>
            <a:ext cx="9071610" cy="5879746"/>
          </a:xfrm>
        </p:spPr>
        <p:txBody>
          <a:bodyPr>
            <a:normAutofit/>
          </a:bodyPr>
          <a:lstStyle/>
          <a:p>
            <a:r>
              <a:rPr lang="en-US" dirty="0"/>
              <a:t>Account theft and illegal funds transfer.</a:t>
            </a:r>
          </a:p>
          <a:p>
            <a:pPr lvl="1"/>
            <a:r>
              <a:rPr lang="en-US" dirty="0"/>
              <a:t>Some hackers steal data for personal use.</a:t>
            </a:r>
          </a:p>
          <a:p>
            <a:pPr lvl="1"/>
            <a:r>
              <a:rPr lang="en-US" dirty="0"/>
              <a:t>Data harvesters sell to cash-out fraudsters.</a:t>
            </a:r>
          </a:p>
          <a:p>
            <a:pPr lvl="2"/>
            <a:r>
              <a:rPr lang="en-US" b="1" dirty="0">
                <a:solidFill>
                  <a:schemeClr val="accent6">
                    <a:lumMod val="75000"/>
                  </a:schemeClr>
                </a:solidFill>
              </a:rPr>
              <a:t>Data harvesters:</a:t>
            </a:r>
            <a:r>
              <a:rPr lang="en-US" dirty="0"/>
              <a:t> Cybercriminals who infiltrate systems and collect data for illegal resale.</a:t>
            </a:r>
          </a:p>
          <a:p>
            <a:pPr lvl="2"/>
            <a:r>
              <a:rPr lang="en-US" b="1" dirty="0">
                <a:solidFill>
                  <a:schemeClr val="accent6">
                    <a:lumMod val="75000"/>
                  </a:schemeClr>
                </a:solidFill>
              </a:rPr>
              <a:t>Cash-out fraudsters:</a:t>
            </a:r>
            <a:r>
              <a:rPr lang="en-US" dirty="0"/>
              <a:t> Criminals that purchase assets from data harvesters to be used for illegal financial gain.  They might buy goods using stolen credit cards or create false accounts.</a:t>
            </a:r>
          </a:p>
          <a:p>
            <a:r>
              <a:rPr lang="en-US" dirty="0"/>
              <a:t>Stealing personal or financial data.</a:t>
            </a:r>
          </a:p>
          <a:p>
            <a:endParaRPr lang="en-US" dirty="0"/>
          </a:p>
          <a:p>
            <a:endParaRPr lang="en-US" dirty="0"/>
          </a:p>
        </p:txBody>
      </p:sp>
    </p:spTree>
    <p:extLst>
      <p:ext uri="{BB962C8B-B14F-4D97-AF65-F5344CB8AC3E}">
        <p14:creationId xmlns:p14="http://schemas.microsoft.com/office/powerpoint/2010/main" val="1105127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Motivation for Information Security Attacks</a:t>
            </a:r>
          </a:p>
        </p:txBody>
      </p:sp>
      <p:sp>
        <p:nvSpPr>
          <p:cNvPr id="3" name="Content Placeholder 2"/>
          <p:cNvSpPr>
            <a:spLocks noGrp="1"/>
          </p:cNvSpPr>
          <p:nvPr>
            <p:ph idx="1"/>
          </p:nvPr>
        </p:nvSpPr>
        <p:spPr>
          <a:xfrm>
            <a:off x="504507" y="2014891"/>
            <a:ext cx="9071610" cy="5879746"/>
          </a:xfrm>
        </p:spPr>
        <p:txBody>
          <a:bodyPr>
            <a:normAutofit/>
          </a:bodyPr>
          <a:lstStyle/>
          <a:p>
            <a:r>
              <a:rPr lang="en-US" dirty="0"/>
              <a:t>Compromising computing assets for use in other crimes.</a:t>
            </a:r>
          </a:p>
          <a:p>
            <a:pPr lvl="1"/>
            <a:r>
              <a:rPr lang="en-US" dirty="0" err="1"/>
              <a:t>Botnets</a:t>
            </a:r>
            <a:r>
              <a:rPr lang="en-US" dirty="0"/>
              <a:t> send spam, launch click fraud efforts or stage distributed denial of service (</a:t>
            </a:r>
            <a:r>
              <a:rPr lang="en-US" dirty="0" err="1"/>
              <a:t>DDoS</a:t>
            </a:r>
            <a:r>
              <a:rPr lang="en-US" dirty="0"/>
              <a:t>) attacks.</a:t>
            </a:r>
          </a:p>
          <a:p>
            <a:pPr lvl="2"/>
            <a:r>
              <a:rPr lang="en-US" b="1" dirty="0" err="1">
                <a:solidFill>
                  <a:schemeClr val="accent6">
                    <a:lumMod val="75000"/>
                  </a:schemeClr>
                </a:solidFill>
              </a:rPr>
              <a:t>Botnets</a:t>
            </a:r>
            <a:r>
              <a:rPr lang="en-US" b="1" dirty="0">
                <a:solidFill>
                  <a:schemeClr val="accent6">
                    <a:lumMod val="75000"/>
                  </a:schemeClr>
                </a:solidFill>
              </a:rPr>
              <a:t>:</a:t>
            </a:r>
            <a:r>
              <a:rPr lang="en-US" dirty="0"/>
              <a:t> Surreptitiously infiltrated computers, controlled remotely.</a:t>
            </a:r>
          </a:p>
          <a:p>
            <a:pPr lvl="2"/>
            <a:r>
              <a:rPr lang="en-US" b="1" dirty="0">
                <a:solidFill>
                  <a:schemeClr val="accent6">
                    <a:lumMod val="75000"/>
                  </a:schemeClr>
                </a:solidFill>
              </a:rPr>
              <a:t>Distributed denial of service (</a:t>
            </a:r>
            <a:r>
              <a:rPr lang="en-US" b="1" dirty="0" err="1">
                <a:solidFill>
                  <a:schemeClr val="accent6">
                    <a:lumMod val="75000"/>
                  </a:schemeClr>
                </a:solidFill>
              </a:rPr>
              <a:t>DDoS</a:t>
            </a:r>
            <a:r>
              <a:rPr lang="en-US" b="1" dirty="0">
                <a:solidFill>
                  <a:schemeClr val="accent6">
                    <a:lumMod val="75000"/>
                  </a:schemeClr>
                </a:solidFill>
              </a:rPr>
              <a:t>) attacks:</a:t>
            </a:r>
            <a:r>
              <a:rPr lang="en-US" dirty="0"/>
              <a:t> Shutting down Web sites with a crushing load of seemingly legitimate requests.</a:t>
            </a:r>
          </a:p>
          <a:p>
            <a:endParaRPr lang="en-US" dirty="0"/>
          </a:p>
          <a:p>
            <a:endParaRPr lang="en-US" dirty="0"/>
          </a:p>
          <a:p>
            <a:endParaRPr lang="en-US" dirty="0"/>
          </a:p>
        </p:txBody>
      </p:sp>
    </p:spTree>
    <p:extLst>
      <p:ext uri="{BB962C8B-B14F-4D97-AF65-F5344CB8AC3E}">
        <p14:creationId xmlns:p14="http://schemas.microsoft.com/office/powerpoint/2010/main" val="3614380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HACKER</a:t>
            </a:r>
          </a:p>
        </p:txBody>
      </p:sp>
      <p:sp>
        <p:nvSpPr>
          <p:cNvPr id="4" name="Text Placeholder 3"/>
          <p:cNvSpPr>
            <a:spLocks noGrp="1"/>
          </p:cNvSpPr>
          <p:nvPr>
            <p:ph type="body" sz="quarter" idx="11"/>
          </p:nvPr>
        </p:nvSpPr>
        <p:spPr/>
        <p:txBody>
          <a:bodyPr/>
          <a:lstStyle/>
          <a:p>
            <a:r>
              <a:rPr lang="en-US" b="1" dirty="0">
                <a:solidFill>
                  <a:schemeClr val="accent6">
                    <a:lumMod val="75000"/>
                  </a:schemeClr>
                </a:solidFill>
              </a:rPr>
              <a:t>White hat hackers:</a:t>
            </a:r>
            <a:r>
              <a:rPr lang="en-US" dirty="0"/>
              <a:t> Uncover computer weaknesses without exploiting them.</a:t>
            </a:r>
          </a:p>
          <a:p>
            <a:pPr lvl="1"/>
            <a:r>
              <a:rPr lang="en-US" dirty="0"/>
              <a:t>Contribute to improving system security.</a:t>
            </a:r>
          </a:p>
          <a:p>
            <a:r>
              <a:rPr lang="en-US" b="1" dirty="0">
                <a:solidFill>
                  <a:schemeClr val="accent6">
                    <a:lumMod val="75000"/>
                  </a:schemeClr>
                </a:solidFill>
              </a:rPr>
              <a:t>Black hat hackers:</a:t>
            </a:r>
            <a:r>
              <a:rPr lang="en-US" dirty="0"/>
              <a:t> Computer criminals who exploit a system’s weakness for personal gain.</a:t>
            </a:r>
          </a:p>
          <a:p>
            <a:endParaRPr lang="en-US" dirty="0"/>
          </a:p>
        </p:txBody>
      </p:sp>
      <p:sp>
        <p:nvSpPr>
          <p:cNvPr id="5" name="Text Placeholder 4"/>
          <p:cNvSpPr>
            <a:spLocks noGrp="1"/>
          </p:cNvSpPr>
          <p:nvPr>
            <p:ph type="body" sz="quarter" idx="12"/>
          </p:nvPr>
        </p:nvSpPr>
        <p:spPr/>
        <p:txBody>
          <a:bodyPr/>
          <a:lstStyle/>
          <a:p>
            <a:r>
              <a:rPr lang="en-US" dirty="0"/>
              <a:t>Someone who breaks into computer systems</a:t>
            </a:r>
          </a:p>
        </p:txBody>
      </p:sp>
    </p:spTree>
    <p:extLst>
      <p:ext uri="{BB962C8B-B14F-4D97-AF65-F5344CB8AC3E}">
        <p14:creationId xmlns:p14="http://schemas.microsoft.com/office/powerpoint/2010/main" val="3573867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9" y="-106363"/>
            <a:ext cx="2682874" cy="1473200"/>
          </a:xfrm>
        </p:spPr>
        <p:txBody>
          <a:bodyPr>
            <a:normAutofit/>
          </a:bodyPr>
          <a:lstStyle/>
          <a:p>
            <a:r>
              <a:rPr lang="en-US" sz="4000" dirty="0"/>
              <a:t>Learning objectives</a:t>
            </a:r>
          </a:p>
        </p:txBody>
      </p:sp>
      <p:sp>
        <p:nvSpPr>
          <p:cNvPr id="5" name="Content Placeholder 4"/>
          <p:cNvSpPr>
            <a:spLocks noGrp="1"/>
          </p:cNvSpPr>
          <p:nvPr>
            <p:ph idx="1"/>
          </p:nvPr>
        </p:nvSpPr>
        <p:spPr>
          <a:xfrm>
            <a:off x="239711" y="1589568"/>
            <a:ext cx="3048001" cy="5466128"/>
          </a:xfrm>
        </p:spPr>
        <p:txBody>
          <a:bodyPr>
            <a:normAutofit fontScale="77500" lnSpcReduction="20000"/>
          </a:bodyPr>
          <a:lstStyle/>
          <a:p>
            <a:r>
              <a:rPr lang="en-US" dirty="0"/>
              <a:t>Recognize the potential entry points for security compromise.</a:t>
            </a:r>
          </a:p>
          <a:p>
            <a:r>
              <a:rPr lang="en-US" dirty="0"/>
              <a:t>Understand infiltration techniques such as social engineering, phishing, malware, Web site compromises (such as SQL injection), and more.</a:t>
            </a:r>
          </a:p>
          <a:p>
            <a:r>
              <a:rPr lang="en-US" dirty="0"/>
              <a:t>Identify various methods and techniques to thwart infiltration.</a:t>
            </a:r>
          </a:p>
        </p:txBody>
      </p:sp>
      <p:pic>
        <p:nvPicPr>
          <p:cNvPr id="3" name="Picture 2"/>
          <p:cNvPicPr>
            <a:picLocks noChangeAspect="1"/>
          </p:cNvPicPr>
          <p:nvPr/>
        </p:nvPicPr>
        <p:blipFill>
          <a:blip r:embed="rId2" cstate="print"/>
          <a:stretch>
            <a:fillRect/>
          </a:stretch>
        </p:blipFill>
        <p:spPr>
          <a:xfrm>
            <a:off x="3445349" y="122237"/>
            <a:ext cx="6547963" cy="7391399"/>
          </a:xfrm>
          <a:prstGeom prst="rect">
            <a:avLst/>
          </a:prstGeom>
        </p:spPr>
      </p:pic>
    </p:spTree>
    <p:extLst>
      <p:ext uri="{BB962C8B-B14F-4D97-AF65-F5344CB8AC3E}">
        <p14:creationId xmlns:p14="http://schemas.microsoft.com/office/powerpoint/2010/main" val="1472672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11163"/>
            <a:ext cx="8866187" cy="1473200"/>
          </a:xfrm>
        </p:spPr>
        <p:txBody>
          <a:bodyPr/>
          <a:lstStyle/>
          <a:p>
            <a:r>
              <a:rPr lang="en-US" sz="4400" dirty="0"/>
              <a:t>User and Administrator Threats</a:t>
            </a:r>
          </a:p>
        </p:txBody>
      </p:sp>
      <p:graphicFrame>
        <p:nvGraphicFramePr>
          <p:cNvPr id="4" name="Content Placeholder 3"/>
          <p:cNvGraphicFramePr>
            <a:graphicFrameLocks noGrp="1"/>
          </p:cNvGraphicFramePr>
          <p:nvPr>
            <p:ph idx="1"/>
            <p:extLst/>
          </p:nvPr>
        </p:nvGraphicFramePr>
        <p:xfrm>
          <a:off x="504507" y="1588931"/>
          <a:ext cx="9071610" cy="48787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6039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F7F0E2C-A18E-4383-A078-5581D5701770}"/>
              </a:ext>
            </a:extLst>
          </p:cNvPr>
          <p:cNvSpPr>
            <a:spLocks noGrp="1" noChangeArrowheads="1"/>
          </p:cNvSpPr>
          <p:nvPr>
            <p:ph type="title"/>
          </p:nvPr>
        </p:nvSpPr>
        <p:spPr>
          <a:xfrm>
            <a:off x="604838" y="-334963"/>
            <a:ext cx="8866187" cy="1473200"/>
          </a:xfrm>
        </p:spPr>
        <p:txBody>
          <a:bodyPr/>
          <a:lstStyle/>
          <a:p>
            <a:pPr eaLnBrk="1" hangingPunct="1">
              <a:defRPr/>
            </a:pPr>
            <a:r>
              <a:rPr lang="en-US" altLang="en-US" sz="3200" dirty="0"/>
              <a:t>Randomly Assigned </a:t>
            </a:r>
            <a:br>
              <a:rPr lang="en-US" altLang="en-US" sz="3200" dirty="0"/>
            </a:br>
            <a:r>
              <a:rPr lang="en-US" altLang="en-US" sz="3200" dirty="0"/>
              <a:t>Final Presentation Schedule</a:t>
            </a:r>
          </a:p>
        </p:txBody>
      </p:sp>
      <p:sp>
        <p:nvSpPr>
          <p:cNvPr id="6147" name="Rectangle 3">
            <a:extLst>
              <a:ext uri="{FF2B5EF4-FFF2-40B4-BE49-F238E27FC236}">
                <a16:creationId xmlns:a16="http://schemas.microsoft.com/office/drawing/2014/main" id="{31FF32C9-E951-4F7B-B228-5D72CCC2D9FB}"/>
              </a:ext>
            </a:extLst>
          </p:cNvPr>
          <p:cNvSpPr>
            <a:spLocks noGrp="1"/>
          </p:cNvSpPr>
          <p:nvPr>
            <p:ph idx="1"/>
          </p:nvPr>
        </p:nvSpPr>
        <p:spPr>
          <a:xfrm>
            <a:off x="696912" y="1570037"/>
            <a:ext cx="9199563" cy="5795963"/>
          </a:xfrm>
        </p:spPr>
        <p:txBody>
          <a:bodyPr/>
          <a:lstStyle/>
          <a:p>
            <a:pPr eaLnBrk="1" hangingPunct="1">
              <a:lnSpc>
                <a:spcPct val="80000"/>
              </a:lnSpc>
            </a:pPr>
            <a:r>
              <a:rPr lang="en-US" altLang="en-US" sz="2400" dirty="0">
                <a:solidFill>
                  <a:schemeClr val="tx1"/>
                </a:solidFill>
                <a:ea typeface="ＭＳ Ｐゴシック" panose="020B0600070205080204" pitchFamily="34" charset="-128"/>
              </a:rPr>
              <a:t>Thursday Dec 6</a:t>
            </a:r>
          </a:p>
          <a:p>
            <a:pPr lvl="1" eaLnBrk="1" hangingPunct="1">
              <a:lnSpc>
                <a:spcPct val="80000"/>
              </a:lnSpc>
            </a:pPr>
            <a:r>
              <a:rPr lang="en-US" altLang="en-US" sz="2200" dirty="0">
                <a:solidFill>
                  <a:schemeClr val="tx1"/>
                </a:solidFill>
                <a:ea typeface="ＭＳ Ｐゴシック" panose="020B0600070205080204" pitchFamily="34" charset="-128"/>
              </a:rPr>
              <a:t>Team 5</a:t>
            </a:r>
          </a:p>
          <a:p>
            <a:pPr lvl="1" eaLnBrk="1" hangingPunct="1">
              <a:lnSpc>
                <a:spcPct val="80000"/>
              </a:lnSpc>
            </a:pPr>
            <a:r>
              <a:rPr lang="en-US" altLang="en-US" sz="2200" dirty="0">
                <a:solidFill>
                  <a:schemeClr val="tx1"/>
                </a:solidFill>
                <a:ea typeface="ＭＳ Ｐゴシック" panose="020B0600070205080204" pitchFamily="34" charset="-128"/>
              </a:rPr>
              <a:t>Team 2</a:t>
            </a:r>
          </a:p>
          <a:p>
            <a:pPr lvl="1" eaLnBrk="1" hangingPunct="1">
              <a:lnSpc>
                <a:spcPct val="80000"/>
              </a:lnSpc>
            </a:pPr>
            <a:r>
              <a:rPr lang="en-US" altLang="en-US" sz="2200" dirty="0">
                <a:solidFill>
                  <a:schemeClr val="tx1"/>
                </a:solidFill>
                <a:ea typeface="ＭＳ Ｐゴシック" panose="020B0600070205080204" pitchFamily="34" charset="-128"/>
              </a:rPr>
              <a:t>Team 4</a:t>
            </a:r>
          </a:p>
          <a:p>
            <a:pPr eaLnBrk="1" hangingPunct="1">
              <a:lnSpc>
                <a:spcPct val="80000"/>
              </a:lnSpc>
            </a:pPr>
            <a:r>
              <a:rPr lang="en-US" altLang="en-US" sz="2400" dirty="0">
                <a:solidFill>
                  <a:schemeClr val="tx1"/>
                </a:solidFill>
                <a:ea typeface="ＭＳ Ｐゴシック" panose="020B0600070205080204" pitchFamily="34" charset="-128"/>
              </a:rPr>
              <a:t>Monday Dec 10</a:t>
            </a:r>
          </a:p>
          <a:p>
            <a:pPr lvl="1" eaLnBrk="1" hangingPunct="1">
              <a:lnSpc>
                <a:spcPct val="80000"/>
              </a:lnSpc>
            </a:pPr>
            <a:r>
              <a:rPr lang="en-US" altLang="en-US" dirty="0">
                <a:solidFill>
                  <a:schemeClr val="tx1"/>
                </a:solidFill>
                <a:ea typeface="ＭＳ Ｐゴシック" panose="020B0600070205080204" pitchFamily="34" charset="-128"/>
              </a:rPr>
              <a:t>Team 3</a:t>
            </a:r>
          </a:p>
          <a:p>
            <a:pPr lvl="1" eaLnBrk="1" hangingPunct="1">
              <a:lnSpc>
                <a:spcPct val="80000"/>
              </a:lnSpc>
            </a:pPr>
            <a:r>
              <a:rPr lang="en-US" altLang="en-US" dirty="0">
                <a:solidFill>
                  <a:schemeClr val="tx1"/>
                </a:solidFill>
                <a:ea typeface="ＭＳ Ｐゴシック" panose="020B0600070205080204" pitchFamily="34" charset="-128"/>
              </a:rPr>
              <a:t>Team 1</a:t>
            </a:r>
          </a:p>
          <a:p>
            <a:pPr lvl="1" eaLnBrk="1" hangingPunct="1">
              <a:lnSpc>
                <a:spcPct val="80000"/>
              </a:lnSpc>
            </a:pPr>
            <a:r>
              <a:rPr lang="en-US" altLang="en-US" dirty="0">
                <a:solidFill>
                  <a:schemeClr val="tx1"/>
                </a:solidFill>
                <a:ea typeface="ＭＳ Ｐゴシック" panose="020B0600070205080204" pitchFamily="34" charset="-128"/>
              </a:rPr>
              <a:t>Team 6</a:t>
            </a:r>
            <a:endParaRPr lang="en-US" altLang="en-US" sz="1800" dirty="0">
              <a:ea typeface="ＭＳ Ｐゴシック" panose="020B0600070205080204" pitchFamily="34" charset="-128"/>
            </a:endParaRPr>
          </a:p>
        </p:txBody>
      </p:sp>
      <p:sp>
        <p:nvSpPr>
          <p:cNvPr id="2" name="TextBox 1">
            <a:extLst>
              <a:ext uri="{FF2B5EF4-FFF2-40B4-BE49-F238E27FC236}">
                <a16:creationId xmlns:a16="http://schemas.microsoft.com/office/drawing/2014/main" id="{D93BFDA5-4F34-49C0-A454-BAF9A33DD8AE}"/>
              </a:ext>
            </a:extLst>
          </p:cNvPr>
          <p:cNvSpPr txBox="1"/>
          <p:nvPr/>
        </p:nvSpPr>
        <p:spPr>
          <a:xfrm>
            <a:off x="5116512" y="1570037"/>
            <a:ext cx="4354513" cy="5632311"/>
          </a:xfrm>
          <a:prstGeom prst="rect">
            <a:avLst/>
          </a:prstGeom>
          <a:noFill/>
        </p:spPr>
        <p:txBody>
          <a:bodyPr wrap="square" rtlCol="0">
            <a:spAutoFit/>
          </a:bodyPr>
          <a:lstStyle/>
          <a:p>
            <a:r>
              <a:rPr lang="en-US" b="1" u="sng" dirty="0">
                <a:solidFill>
                  <a:srgbClr val="00B050"/>
                </a:solidFill>
              </a:rPr>
              <a:t>Invite your Clients to </a:t>
            </a:r>
            <a:r>
              <a:rPr lang="en-US" dirty="0">
                <a:solidFill>
                  <a:srgbClr val="00B050"/>
                </a:solidFill>
              </a:rPr>
              <a:t>attend your class presentation and any or all of the other presentations on the two days.  </a:t>
            </a:r>
          </a:p>
          <a:p>
            <a:endParaRPr lang="en-US" dirty="0">
              <a:solidFill>
                <a:srgbClr val="00B050"/>
              </a:solidFill>
            </a:endParaRPr>
          </a:p>
          <a:p>
            <a:r>
              <a:rPr lang="en-US" b="1" u="sng" dirty="0">
                <a:solidFill>
                  <a:srgbClr val="00B050"/>
                </a:solidFill>
              </a:rPr>
              <a:t>In Addition</a:t>
            </a:r>
            <a:r>
              <a:rPr lang="en-US" dirty="0">
                <a:solidFill>
                  <a:srgbClr val="00B050"/>
                </a:solidFill>
              </a:rPr>
              <a:t>, offer to present in a longer format (~ 1 hour) at the Client’s Location or on a Video Link to the Client’s Location.</a:t>
            </a:r>
          </a:p>
          <a:p>
            <a:endParaRPr lang="en-US" dirty="0">
              <a:solidFill>
                <a:srgbClr val="00B050"/>
              </a:solidFill>
            </a:endParaRPr>
          </a:p>
          <a:p>
            <a:r>
              <a:rPr lang="en-US" b="1" u="sng" dirty="0">
                <a:solidFill>
                  <a:srgbClr val="00B050"/>
                </a:solidFill>
              </a:rPr>
              <a:t>If your Client cannot attend the day scheduled</a:t>
            </a:r>
            <a:r>
              <a:rPr lang="en-US" b="1" dirty="0">
                <a:solidFill>
                  <a:srgbClr val="00B050"/>
                </a:solidFill>
              </a:rPr>
              <a:t>, </a:t>
            </a:r>
            <a:r>
              <a:rPr lang="en-US" dirty="0">
                <a:solidFill>
                  <a:srgbClr val="00B050"/>
                </a:solidFill>
              </a:rPr>
              <a:t>but could on the other day, let us know and we will try to accommodate.</a:t>
            </a:r>
          </a:p>
          <a:p>
            <a:endParaRPr lang="en-US" dirty="0">
              <a:solidFill>
                <a:srgbClr val="00B050"/>
              </a:solidFill>
            </a:endParaRPr>
          </a:p>
          <a:p>
            <a:r>
              <a:rPr lang="en-US" b="1" u="sng" dirty="0">
                <a:solidFill>
                  <a:srgbClr val="00B050"/>
                </a:solidFill>
              </a:rPr>
              <a:t>Presentations will be 15 minutes long</a:t>
            </a:r>
            <a:r>
              <a:rPr lang="en-US" dirty="0">
                <a:solidFill>
                  <a:srgbClr val="00B050"/>
                </a:solidFill>
              </a:rPr>
              <a:t> with 5 minutes for Q&amp;A.  Time will be monitored and you will be given visual warnings at 3, 2, 1 minutes respectively.</a:t>
            </a:r>
          </a:p>
          <a:p>
            <a:endParaRPr lang="en-US" b="1" u="sng" dirty="0">
              <a:solidFill>
                <a:srgbClr val="00B050"/>
              </a:solidFill>
            </a:endParaRPr>
          </a:p>
          <a:p>
            <a:endParaRPr lang="en-US" b="1" u="sng" dirty="0">
              <a:solidFill>
                <a:srgbClr val="00B050"/>
              </a:solidFill>
            </a:endParaRPr>
          </a:p>
        </p:txBody>
      </p:sp>
    </p:spTree>
    <p:extLst>
      <p:ext uri="{BB962C8B-B14F-4D97-AF65-F5344CB8AC3E}">
        <p14:creationId xmlns:p14="http://schemas.microsoft.com/office/powerpoint/2010/main" val="45893023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11163"/>
            <a:ext cx="8866187" cy="1473200"/>
          </a:xfrm>
        </p:spPr>
        <p:txBody>
          <a:bodyPr/>
          <a:lstStyle/>
          <a:p>
            <a:r>
              <a:rPr lang="en-US" sz="4400" dirty="0"/>
              <a:t>User and Administrator Threats</a:t>
            </a:r>
          </a:p>
        </p:txBody>
      </p:sp>
      <p:graphicFrame>
        <p:nvGraphicFramePr>
          <p:cNvPr id="4" name="Content Placeholder 3"/>
          <p:cNvGraphicFramePr>
            <a:graphicFrameLocks noGrp="1"/>
          </p:cNvGraphicFramePr>
          <p:nvPr>
            <p:ph idx="1"/>
            <p:extLst/>
          </p:nvPr>
        </p:nvGraphicFramePr>
        <p:xfrm>
          <a:off x="504507" y="1588931"/>
          <a:ext cx="9071610" cy="52987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0794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Technology Threats: Malware</a:t>
            </a:r>
          </a:p>
        </p:txBody>
      </p:sp>
      <p:sp>
        <p:nvSpPr>
          <p:cNvPr id="4" name="Text Placeholder 3"/>
          <p:cNvSpPr>
            <a:spLocks noGrp="1"/>
          </p:cNvSpPr>
          <p:nvPr>
            <p:ph type="body" sz="quarter" idx="11"/>
          </p:nvPr>
        </p:nvSpPr>
        <p:spPr/>
        <p:txBody>
          <a:bodyPr/>
          <a:lstStyle/>
          <a:p>
            <a:r>
              <a:rPr lang="en-US" dirty="0"/>
              <a:t>Methods of infection:</a:t>
            </a:r>
          </a:p>
          <a:p>
            <a:pPr lvl="1"/>
            <a:r>
              <a:rPr lang="en-US" dirty="0"/>
              <a:t>Viruses: Infect other software or files.</a:t>
            </a:r>
          </a:p>
          <a:p>
            <a:pPr lvl="1"/>
            <a:r>
              <a:rPr lang="en-US" dirty="0"/>
              <a:t>Worms: Take advantage of security vulnerability to automatically spread.</a:t>
            </a:r>
          </a:p>
          <a:p>
            <a:pPr lvl="1"/>
            <a:r>
              <a:rPr lang="en-US" dirty="0"/>
              <a:t>Trojans: Attempt to sneak in by masquerading as something they’re not.</a:t>
            </a:r>
          </a:p>
          <a:p>
            <a:endParaRPr lang="en-US" dirty="0"/>
          </a:p>
        </p:txBody>
      </p:sp>
      <p:sp>
        <p:nvSpPr>
          <p:cNvPr id="5" name="Text Placeholder 4"/>
          <p:cNvSpPr>
            <a:spLocks noGrp="1"/>
          </p:cNvSpPr>
          <p:nvPr>
            <p:ph type="body" sz="quarter" idx="12"/>
          </p:nvPr>
        </p:nvSpPr>
        <p:spPr/>
        <p:txBody>
          <a:bodyPr/>
          <a:lstStyle/>
          <a:p>
            <a:r>
              <a:rPr lang="en-US" dirty="0"/>
              <a:t>Seeks to compromise a computing system without permission</a:t>
            </a:r>
          </a:p>
          <a:p>
            <a:endParaRPr lang="en-US" dirty="0"/>
          </a:p>
        </p:txBody>
      </p:sp>
    </p:spTree>
    <p:extLst>
      <p:ext uri="{BB962C8B-B14F-4D97-AF65-F5344CB8AC3E}">
        <p14:creationId xmlns:p14="http://schemas.microsoft.com/office/powerpoint/2010/main" val="2871357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112" y="-563563"/>
            <a:ext cx="8866187" cy="1473200"/>
          </a:xfrm>
        </p:spPr>
        <p:txBody>
          <a:bodyPr/>
          <a:lstStyle/>
          <a:p>
            <a:r>
              <a:rPr lang="en-US" sz="4000" dirty="0"/>
              <a:t>Goals of Malware</a:t>
            </a:r>
          </a:p>
        </p:txBody>
      </p:sp>
      <p:sp>
        <p:nvSpPr>
          <p:cNvPr id="5" name="Content Placeholder 4"/>
          <p:cNvSpPr>
            <a:spLocks noGrp="1"/>
          </p:cNvSpPr>
          <p:nvPr>
            <p:ph idx="1"/>
          </p:nvPr>
        </p:nvSpPr>
        <p:spPr>
          <a:xfrm>
            <a:off x="504507" y="1265237"/>
            <a:ext cx="9071610" cy="5718117"/>
          </a:xfrm>
        </p:spPr>
        <p:txBody>
          <a:bodyPr>
            <a:normAutofit fontScale="92500"/>
          </a:bodyPr>
          <a:lstStyle/>
          <a:p>
            <a:r>
              <a:rPr lang="en-US" dirty="0"/>
              <a:t>Botnets or zombie networks: Used in click fraud, sending spam, to decipher accounts that use CAPTCHAs.</a:t>
            </a:r>
          </a:p>
          <a:p>
            <a:pPr lvl="1"/>
            <a:r>
              <a:rPr lang="en-US" b="1" dirty="0">
                <a:solidFill>
                  <a:schemeClr val="accent6">
                    <a:lumMod val="75000"/>
                  </a:schemeClr>
                </a:solidFill>
              </a:rPr>
              <a:t>CAPTCHAs:</a:t>
            </a:r>
            <a:r>
              <a:rPr lang="en-US" dirty="0"/>
              <a:t> Scrambled character images to thwart automated account setup or ticket buying attempts.</a:t>
            </a:r>
          </a:p>
          <a:p>
            <a:r>
              <a:rPr lang="en-US" dirty="0"/>
              <a:t>Malicious adware: Installed without full user consent or knowledge, later serve unwanted advertisements.</a:t>
            </a:r>
          </a:p>
          <a:p>
            <a:r>
              <a:rPr lang="en-US" dirty="0"/>
              <a:t>Spyware: Monitors user actions, network traffic, or scans for files.</a:t>
            </a:r>
          </a:p>
          <a:p>
            <a:r>
              <a:rPr lang="en-US" dirty="0" err="1"/>
              <a:t>Keylogger</a:t>
            </a:r>
            <a:r>
              <a:rPr lang="en-US" dirty="0"/>
              <a:t>: Records user keystrokes.</a:t>
            </a:r>
          </a:p>
          <a:p>
            <a:pPr lvl="1"/>
            <a:r>
              <a:rPr lang="en-US" dirty="0"/>
              <a:t>Software-based or hardware-based.</a:t>
            </a:r>
          </a:p>
          <a:p>
            <a:r>
              <a:rPr lang="en-US" dirty="0"/>
              <a:t>Screen capture: Records pixels that appear on a user’s screen to identify proprietary information.</a:t>
            </a:r>
          </a:p>
          <a:p>
            <a:endParaRPr lang="en-US" dirty="0"/>
          </a:p>
        </p:txBody>
      </p:sp>
    </p:spTree>
    <p:extLst>
      <p:ext uri="{BB962C8B-B14F-4D97-AF65-F5344CB8AC3E}">
        <p14:creationId xmlns:p14="http://schemas.microsoft.com/office/powerpoint/2010/main" val="265459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665163"/>
            <a:ext cx="8866187" cy="1473200"/>
          </a:xfrm>
        </p:spPr>
        <p:txBody>
          <a:bodyPr/>
          <a:lstStyle/>
          <a:p>
            <a:r>
              <a:rPr lang="en-US" sz="4000" dirty="0"/>
              <a:t>Goals of Malware</a:t>
            </a:r>
          </a:p>
        </p:txBody>
      </p:sp>
      <p:sp>
        <p:nvSpPr>
          <p:cNvPr id="5" name="Content Placeholder 4"/>
          <p:cNvSpPr>
            <a:spLocks noGrp="1"/>
          </p:cNvSpPr>
          <p:nvPr>
            <p:ph idx="1"/>
          </p:nvPr>
        </p:nvSpPr>
        <p:spPr>
          <a:xfrm>
            <a:off x="504507" y="884237"/>
            <a:ext cx="9071610" cy="5718117"/>
          </a:xfrm>
        </p:spPr>
        <p:txBody>
          <a:bodyPr>
            <a:normAutofit/>
          </a:bodyPr>
          <a:lstStyle/>
          <a:p>
            <a:r>
              <a:rPr lang="en-US" dirty="0"/>
              <a:t>Card skimmer: Captures data from a card’s magnetic strip.</a:t>
            </a:r>
          </a:p>
          <a:p>
            <a:r>
              <a:rPr lang="en-US" dirty="0"/>
              <a:t>RAM scraping or storage scanning software: Malicious code that scans for sensitive data.</a:t>
            </a:r>
          </a:p>
          <a:p>
            <a:r>
              <a:rPr lang="en-US" dirty="0" err="1"/>
              <a:t>Ransomware</a:t>
            </a:r>
            <a:r>
              <a:rPr lang="en-US" dirty="0"/>
              <a:t>: Malware that encrypts user’s files with demands that a user pay to regain control of their data and/or device.</a:t>
            </a:r>
          </a:p>
          <a:p>
            <a:r>
              <a:rPr lang="en-US" dirty="0"/>
              <a:t>Blended threats: Attacks combining multiple malware or hacking exploits.</a:t>
            </a:r>
          </a:p>
          <a:p>
            <a:endParaRPr lang="en-US" dirty="0"/>
          </a:p>
          <a:p>
            <a:endParaRPr lang="en-US" dirty="0"/>
          </a:p>
        </p:txBody>
      </p:sp>
      <p:pic>
        <p:nvPicPr>
          <p:cNvPr id="3" name="Picture 2"/>
          <p:cNvPicPr>
            <a:picLocks noChangeAspect="1"/>
          </p:cNvPicPr>
          <p:nvPr/>
        </p:nvPicPr>
        <p:blipFill rotWithShape="1">
          <a:blip r:embed="rId2" cstate="print"/>
          <a:srcRect b="43403"/>
          <a:stretch/>
        </p:blipFill>
        <p:spPr>
          <a:xfrm>
            <a:off x="4823227" y="5303837"/>
            <a:ext cx="5170085" cy="2200321"/>
          </a:xfrm>
          <a:prstGeom prst="rect">
            <a:avLst/>
          </a:prstGeom>
        </p:spPr>
      </p:pic>
    </p:spTree>
    <p:extLst>
      <p:ext uri="{BB962C8B-B14F-4D97-AF65-F5344CB8AC3E}">
        <p14:creationId xmlns:p14="http://schemas.microsoft.com/office/powerpoint/2010/main" val="3218732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665163"/>
            <a:ext cx="8866187" cy="1473200"/>
          </a:xfrm>
        </p:spPr>
        <p:txBody>
          <a:bodyPr/>
          <a:lstStyle/>
          <a:p>
            <a:r>
              <a:rPr lang="en-US" sz="4000" dirty="0"/>
              <a:t>Goals of Malware</a:t>
            </a:r>
          </a:p>
        </p:txBody>
      </p:sp>
      <p:sp>
        <p:nvSpPr>
          <p:cNvPr id="5" name="Content Placeholder 4"/>
          <p:cNvSpPr>
            <a:spLocks noGrp="1"/>
          </p:cNvSpPr>
          <p:nvPr>
            <p:ph idx="1"/>
          </p:nvPr>
        </p:nvSpPr>
        <p:spPr>
          <a:xfrm>
            <a:off x="504507" y="884237"/>
            <a:ext cx="9071610" cy="5718117"/>
          </a:xfrm>
        </p:spPr>
        <p:txBody>
          <a:bodyPr>
            <a:normAutofit/>
          </a:bodyPr>
          <a:lstStyle/>
          <a:p>
            <a:r>
              <a:rPr lang="en-US" dirty="0"/>
              <a:t>Ransomware: Malware that encrypts user’s files with demands that a user pay to regain control of their data and/or device.</a:t>
            </a:r>
          </a:p>
        </p:txBody>
      </p:sp>
      <p:pic>
        <p:nvPicPr>
          <p:cNvPr id="1026" name="Picture 2" descr="https://static01.nyt.com/images/2017/05/17/opinion/17chappatte/17chappatte-superJumbo.jpg">
            <a:extLst>
              <a:ext uri="{FF2B5EF4-FFF2-40B4-BE49-F238E27FC236}">
                <a16:creationId xmlns:a16="http://schemas.microsoft.com/office/drawing/2014/main" id="{65766ADB-0D8E-4857-BEF7-4DA310B52D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1312" y="2179637"/>
            <a:ext cx="7210426" cy="47245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FB25AF-8D14-47A3-BA16-D5393A84FF62}"/>
              </a:ext>
            </a:extLst>
          </p:cNvPr>
          <p:cNvSpPr txBox="1"/>
          <p:nvPr/>
        </p:nvSpPr>
        <p:spPr>
          <a:xfrm>
            <a:off x="849312" y="7068105"/>
            <a:ext cx="8991600" cy="369332"/>
          </a:xfrm>
          <a:prstGeom prst="rect">
            <a:avLst/>
          </a:prstGeom>
          <a:noFill/>
        </p:spPr>
        <p:txBody>
          <a:bodyPr wrap="square" rtlCol="0">
            <a:spAutoFit/>
          </a:bodyPr>
          <a:lstStyle/>
          <a:p>
            <a:r>
              <a:rPr lang="en-US" dirty="0">
                <a:hlinkClick r:id="rId3"/>
              </a:rPr>
              <a:t>https://www.nytimes.com/2017/05/17/opinion/on-the-ransomware-attack.html?_r=0</a:t>
            </a:r>
            <a:r>
              <a:rPr lang="en-US" dirty="0"/>
              <a:t> </a:t>
            </a:r>
          </a:p>
        </p:txBody>
      </p:sp>
    </p:spTree>
    <p:extLst>
      <p:ext uri="{BB962C8B-B14F-4D97-AF65-F5344CB8AC3E}">
        <p14:creationId xmlns:p14="http://schemas.microsoft.com/office/powerpoint/2010/main" val="3709459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87363"/>
            <a:ext cx="8866187" cy="1473200"/>
          </a:xfrm>
        </p:spPr>
        <p:txBody>
          <a:bodyPr/>
          <a:lstStyle/>
          <a:p>
            <a:r>
              <a:rPr lang="en-US" sz="4000" dirty="0"/>
              <a:t>Technology Threats </a:t>
            </a:r>
          </a:p>
        </p:txBody>
      </p:sp>
      <p:sp>
        <p:nvSpPr>
          <p:cNvPr id="3" name="Content Placeholder 2"/>
          <p:cNvSpPr>
            <a:spLocks noGrp="1"/>
          </p:cNvSpPr>
          <p:nvPr>
            <p:ph idx="1"/>
          </p:nvPr>
        </p:nvSpPr>
        <p:spPr>
          <a:xfrm>
            <a:off x="604838" y="1112837"/>
            <a:ext cx="8866187" cy="4787900"/>
          </a:xfrm>
        </p:spPr>
        <p:txBody>
          <a:bodyPr/>
          <a:lstStyle/>
          <a:p>
            <a:r>
              <a:rPr lang="en-US" dirty="0"/>
              <a:t>Compromising poorly designed software.</a:t>
            </a:r>
          </a:p>
          <a:p>
            <a:pPr lvl="1"/>
            <a:r>
              <a:rPr lang="en-US" dirty="0"/>
              <a:t>SQL injection technique: Targeting sloppy programming practices that do not validate user input.</a:t>
            </a:r>
          </a:p>
          <a:p>
            <a:pPr lvl="1"/>
            <a:r>
              <a:rPr lang="en-US" dirty="0"/>
              <a:t>Cross-site scripting attacks and HTTP header injection.</a:t>
            </a:r>
          </a:p>
          <a:p>
            <a:r>
              <a:rPr lang="en-US" dirty="0"/>
              <a:t>Push-Button hacking: Tools designed to easily automate attacks.</a:t>
            </a:r>
          </a:p>
          <a:p>
            <a:r>
              <a:rPr lang="en-US" dirty="0"/>
              <a:t>Network threats: Network itself is a source of compromise.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0757" y="5532437"/>
            <a:ext cx="3888755" cy="2017346"/>
          </a:xfrm>
          <a:prstGeom prst="rect">
            <a:avLst/>
          </a:prstGeom>
        </p:spPr>
      </p:pic>
      <p:sp>
        <p:nvSpPr>
          <p:cNvPr id="6" name="TextBox 5"/>
          <p:cNvSpPr txBox="1"/>
          <p:nvPr/>
        </p:nvSpPr>
        <p:spPr>
          <a:xfrm>
            <a:off x="3039637" y="5913437"/>
            <a:ext cx="2991275" cy="1200329"/>
          </a:xfrm>
          <a:prstGeom prst="rect">
            <a:avLst/>
          </a:prstGeom>
          <a:noFill/>
        </p:spPr>
        <p:txBody>
          <a:bodyPr wrap="square" rtlCol="0">
            <a:spAutoFit/>
          </a:bodyPr>
          <a:lstStyle/>
          <a:p>
            <a:r>
              <a:rPr lang="en-US" i="1" dirty="0"/>
              <a:t>A member of the House Intelligence Committee uses Twitter and reveals his locale on a secret trip.</a:t>
            </a:r>
            <a:endParaRPr lang="en-US" dirty="0"/>
          </a:p>
        </p:txBody>
      </p:sp>
    </p:spTree>
    <p:extLst>
      <p:ext uri="{BB962C8B-B14F-4D97-AF65-F5344CB8AC3E}">
        <p14:creationId xmlns:p14="http://schemas.microsoft.com/office/powerpoint/2010/main" val="993004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512763"/>
            <a:ext cx="8866187" cy="1473200"/>
          </a:xfrm>
        </p:spPr>
        <p:txBody>
          <a:bodyPr/>
          <a:lstStyle/>
          <a:p>
            <a:r>
              <a:rPr lang="en-US" sz="4000" dirty="0"/>
              <a:t>Physical threats</a:t>
            </a:r>
          </a:p>
        </p:txBody>
      </p:sp>
      <p:graphicFrame>
        <p:nvGraphicFramePr>
          <p:cNvPr id="4" name="Content Placeholder 3"/>
          <p:cNvGraphicFramePr>
            <a:graphicFrameLocks noGrp="1"/>
          </p:cNvGraphicFramePr>
          <p:nvPr>
            <p:ph idx="1"/>
            <p:extLst/>
          </p:nvPr>
        </p:nvGraphicFramePr>
        <p:xfrm>
          <a:off x="504507" y="1588932"/>
          <a:ext cx="9071610" cy="44149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2824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2" y="-207963"/>
            <a:ext cx="8866187" cy="1473200"/>
          </a:xfrm>
        </p:spPr>
        <p:txBody>
          <a:bodyPr/>
          <a:lstStyle/>
          <a:p>
            <a:r>
              <a:rPr lang="en-US" sz="4000" dirty="0"/>
              <a:t>Encryption</a:t>
            </a:r>
          </a:p>
        </p:txBody>
      </p:sp>
      <p:sp>
        <p:nvSpPr>
          <p:cNvPr id="4" name="Text Placeholder 3"/>
          <p:cNvSpPr>
            <a:spLocks noGrp="1"/>
          </p:cNvSpPr>
          <p:nvPr>
            <p:ph type="body" sz="quarter" idx="11"/>
          </p:nvPr>
        </p:nvSpPr>
        <p:spPr/>
        <p:txBody>
          <a:bodyPr>
            <a:normAutofit lnSpcReduction="10000"/>
          </a:bodyPr>
          <a:lstStyle/>
          <a:p>
            <a:r>
              <a:rPr lang="en-US" b="1" dirty="0">
                <a:solidFill>
                  <a:schemeClr val="accent6">
                    <a:lumMod val="75000"/>
                  </a:schemeClr>
                </a:solidFill>
              </a:rPr>
              <a:t>Key:</a:t>
            </a:r>
            <a:r>
              <a:rPr lang="en-US" dirty="0"/>
              <a:t> Code that unlocks encryption.</a:t>
            </a:r>
            <a:endParaRPr lang="en-US" b="1" dirty="0"/>
          </a:p>
          <a:p>
            <a:r>
              <a:rPr lang="en-US" b="1" dirty="0">
                <a:solidFill>
                  <a:schemeClr val="accent6">
                    <a:lumMod val="75000"/>
                  </a:schemeClr>
                </a:solidFill>
              </a:rPr>
              <a:t>Public key encryption:</a:t>
            </a:r>
            <a:r>
              <a:rPr lang="en-US" dirty="0"/>
              <a:t> Two key system used for securing electronic transmissions.</a:t>
            </a:r>
          </a:p>
          <a:p>
            <a:r>
              <a:rPr lang="en-US" b="1" dirty="0">
                <a:solidFill>
                  <a:schemeClr val="accent6">
                    <a:lumMod val="75000"/>
                  </a:schemeClr>
                </a:solidFill>
              </a:rPr>
              <a:t>Certificate authority:</a:t>
            </a:r>
            <a:r>
              <a:rPr lang="en-US" dirty="0"/>
              <a:t> Trusted third party that provides authentication services in public key encryption schemes.</a:t>
            </a:r>
          </a:p>
        </p:txBody>
      </p:sp>
      <p:sp>
        <p:nvSpPr>
          <p:cNvPr id="5" name="Text Placeholder 4"/>
          <p:cNvSpPr>
            <a:spLocks noGrp="1"/>
          </p:cNvSpPr>
          <p:nvPr>
            <p:ph type="body" sz="quarter" idx="12"/>
          </p:nvPr>
        </p:nvSpPr>
        <p:spPr/>
        <p:txBody>
          <a:bodyPr/>
          <a:lstStyle/>
          <a:p>
            <a:r>
              <a:rPr lang="en-US" dirty="0"/>
              <a:t>Scrambling data using a code, thereby hiding it from those who do not have the unlocking key</a:t>
            </a:r>
          </a:p>
        </p:txBody>
      </p:sp>
    </p:spTree>
    <p:extLst>
      <p:ext uri="{BB962C8B-B14F-4D97-AF65-F5344CB8AC3E}">
        <p14:creationId xmlns:p14="http://schemas.microsoft.com/office/powerpoint/2010/main" val="3352224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11163"/>
            <a:ext cx="8866187" cy="1473200"/>
          </a:xfrm>
        </p:spPr>
        <p:txBody>
          <a:bodyPr/>
          <a:lstStyle/>
          <a:p>
            <a:r>
              <a:rPr lang="en-US" sz="4000" dirty="0"/>
              <a:t>Learning objectives</a:t>
            </a:r>
          </a:p>
        </p:txBody>
      </p:sp>
      <p:sp>
        <p:nvSpPr>
          <p:cNvPr id="5" name="Content Placeholder 4"/>
          <p:cNvSpPr>
            <a:spLocks noGrp="1"/>
          </p:cNvSpPr>
          <p:nvPr>
            <p:ph idx="1"/>
          </p:nvPr>
        </p:nvSpPr>
        <p:spPr/>
        <p:txBody>
          <a:bodyPr/>
          <a:lstStyle/>
          <a:p>
            <a:r>
              <a:rPr lang="en-US" dirty="0"/>
              <a:t>Identify critical steps to improve your individual and organizational information security.</a:t>
            </a:r>
          </a:p>
          <a:p>
            <a:r>
              <a:rPr lang="en-US" dirty="0"/>
              <a:t>Be a tips, tricks, and techniques advocate, helping make your friends, family, colleagues, and organization more secure.</a:t>
            </a:r>
          </a:p>
          <a:p>
            <a:r>
              <a:rPr lang="en-US" dirty="0"/>
              <a:t>Recognize the major information security issues that organizations face, as well as the resources, methods, and approaches that can help make firms more secure.</a:t>
            </a:r>
          </a:p>
        </p:txBody>
      </p:sp>
    </p:spTree>
    <p:extLst>
      <p:ext uri="{BB962C8B-B14F-4D97-AF65-F5344CB8AC3E}">
        <p14:creationId xmlns:p14="http://schemas.microsoft.com/office/powerpoint/2010/main" val="42196188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360363"/>
            <a:ext cx="8866187" cy="1473200"/>
          </a:xfrm>
        </p:spPr>
        <p:txBody>
          <a:bodyPr/>
          <a:lstStyle/>
          <a:p>
            <a:r>
              <a:rPr lang="en-US" sz="4000" dirty="0"/>
              <a:t>Taking Action as a User</a:t>
            </a:r>
          </a:p>
        </p:txBody>
      </p:sp>
      <p:sp>
        <p:nvSpPr>
          <p:cNvPr id="3" name="Content Placeholder 2"/>
          <p:cNvSpPr>
            <a:spLocks noGrp="1"/>
          </p:cNvSpPr>
          <p:nvPr>
            <p:ph idx="1"/>
          </p:nvPr>
        </p:nvSpPr>
        <p:spPr>
          <a:xfrm>
            <a:off x="604838" y="1265237"/>
            <a:ext cx="8866187" cy="4787900"/>
          </a:xfrm>
        </p:spPr>
        <p:txBody>
          <a:bodyPr/>
          <a:lstStyle/>
          <a:p>
            <a:pPr marL="0" indent="0">
              <a:buNone/>
            </a:pPr>
            <a:r>
              <a:rPr lang="en-US" sz="2000" dirty="0"/>
              <a:t>Tips Users Can Do:</a:t>
            </a:r>
          </a:p>
          <a:p>
            <a:r>
              <a:rPr lang="en-US" sz="2000" dirty="0"/>
              <a:t>Surf smart.</a:t>
            </a:r>
          </a:p>
          <a:p>
            <a:r>
              <a:rPr lang="en-US" sz="2000" dirty="0"/>
              <a:t>Stay vigilant.</a:t>
            </a:r>
          </a:p>
          <a:p>
            <a:r>
              <a:rPr lang="en-US" sz="2000" dirty="0"/>
              <a:t>Stay updated.</a:t>
            </a:r>
          </a:p>
          <a:p>
            <a:r>
              <a:rPr lang="en-US" sz="2000" dirty="0"/>
              <a:t>Install a full suite of security software.</a:t>
            </a:r>
          </a:p>
          <a:p>
            <a:r>
              <a:rPr lang="en-US" sz="2000" dirty="0"/>
              <a:t>Secure home networks and encrypt hard drives.</a:t>
            </a:r>
          </a:p>
          <a:p>
            <a:r>
              <a:rPr lang="en-US" sz="2000" dirty="0"/>
              <a:t>Regularly update passwords.</a:t>
            </a:r>
          </a:p>
          <a:p>
            <a:r>
              <a:rPr lang="en-US" sz="2000" dirty="0"/>
              <a:t>Be disposal smart.</a:t>
            </a:r>
          </a:p>
          <a:p>
            <a:r>
              <a:rPr lang="en-US" sz="2000" dirty="0"/>
              <a:t>Regularly back up your system.</a:t>
            </a:r>
          </a:p>
          <a:p>
            <a:r>
              <a:rPr lang="en-US" sz="2000" dirty="0"/>
              <a:t>Check with your administrator.</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4290" y="5321934"/>
            <a:ext cx="4535805" cy="2267903"/>
          </a:xfrm>
          <a:prstGeom prst="rect">
            <a:avLst/>
          </a:prstGeom>
        </p:spPr>
      </p:pic>
    </p:spTree>
    <p:extLst>
      <p:ext uri="{BB962C8B-B14F-4D97-AF65-F5344CB8AC3E}">
        <p14:creationId xmlns:p14="http://schemas.microsoft.com/office/powerpoint/2010/main" val="4291017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1077912" y="83996"/>
            <a:ext cx="8231646" cy="1259946"/>
          </a:xfrm>
        </p:spPr>
        <p:txBody>
          <a:bodyPr/>
          <a:lstStyle/>
          <a:p>
            <a:r>
              <a:rPr lang="en-US" altLang="en-US" sz="3200" dirty="0"/>
              <a:t>Managing IT Resources ITWS 4310-01</a:t>
            </a:r>
            <a:br>
              <a:rPr lang="en-US" altLang="en-US" sz="3200" dirty="0"/>
            </a:br>
            <a:r>
              <a:rPr lang="en-US" altLang="en-US" sz="3200" dirty="0"/>
              <a:t>Term Project Final Presentations</a:t>
            </a:r>
          </a:p>
        </p:txBody>
      </p:sp>
      <p:sp>
        <p:nvSpPr>
          <p:cNvPr id="8196" name="Rectangle 3"/>
          <p:cNvSpPr>
            <a:spLocks noGrp="1" noChangeArrowheads="1"/>
          </p:cNvSpPr>
          <p:nvPr>
            <p:ph type="body" idx="1"/>
          </p:nvPr>
        </p:nvSpPr>
        <p:spPr>
          <a:xfrm>
            <a:off x="849312" y="1930893"/>
            <a:ext cx="8763000" cy="4592144"/>
          </a:xfrm>
        </p:spPr>
        <p:txBody>
          <a:bodyPr/>
          <a:lstStyle/>
          <a:p>
            <a:pPr>
              <a:lnSpc>
                <a:spcPct val="80000"/>
              </a:lnSpc>
            </a:pPr>
            <a:r>
              <a:rPr lang="en-US" altLang="en-US" sz="3086" dirty="0"/>
              <a:t>10-15 minutes for presentation and demo</a:t>
            </a:r>
          </a:p>
          <a:p>
            <a:pPr>
              <a:lnSpc>
                <a:spcPct val="80000"/>
              </a:lnSpc>
            </a:pPr>
            <a:r>
              <a:rPr lang="en-US" altLang="en-US" sz="3086" dirty="0"/>
              <a:t>5 minutes for Q&amp;A</a:t>
            </a:r>
          </a:p>
          <a:p>
            <a:pPr>
              <a:lnSpc>
                <a:spcPct val="80000"/>
              </a:lnSpc>
            </a:pPr>
            <a:r>
              <a:rPr lang="en-US" altLang="en-US" sz="3086" dirty="0"/>
              <a:t>All team members present and participating</a:t>
            </a:r>
          </a:p>
          <a:p>
            <a:pPr>
              <a:lnSpc>
                <a:spcPct val="80000"/>
              </a:lnSpc>
            </a:pPr>
            <a:r>
              <a:rPr lang="en-US" altLang="en-US" sz="3086" dirty="0"/>
              <a:t>Business Attire</a:t>
            </a:r>
          </a:p>
          <a:p>
            <a:pPr>
              <a:lnSpc>
                <a:spcPct val="80000"/>
              </a:lnSpc>
            </a:pPr>
            <a:r>
              <a:rPr lang="en-US" altLang="en-US" sz="3086" dirty="0"/>
              <a:t>Invite Clients to Presentation</a:t>
            </a:r>
          </a:p>
          <a:p>
            <a:pPr>
              <a:lnSpc>
                <a:spcPct val="80000"/>
              </a:lnSpc>
            </a:pPr>
            <a:r>
              <a:rPr lang="en-US" altLang="en-US" sz="3086" dirty="0"/>
              <a:t>All students grade and rank other presentations</a:t>
            </a:r>
          </a:p>
        </p:txBody>
      </p:sp>
    </p:spTree>
    <p:extLst>
      <p:ext uri="{BB962C8B-B14F-4D97-AF65-F5344CB8AC3E}">
        <p14:creationId xmlns:p14="http://schemas.microsoft.com/office/powerpoint/2010/main" val="132589606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512763"/>
            <a:ext cx="8866187" cy="1473200"/>
          </a:xfrm>
        </p:spPr>
        <p:txBody>
          <a:bodyPr/>
          <a:lstStyle/>
          <a:p>
            <a:r>
              <a:rPr lang="en-US" sz="4000" dirty="0"/>
              <a:t>Taking Action as an Organization</a:t>
            </a:r>
          </a:p>
        </p:txBody>
      </p:sp>
      <p:sp>
        <p:nvSpPr>
          <p:cNvPr id="3" name="Content Placeholder 2"/>
          <p:cNvSpPr>
            <a:spLocks noGrp="1"/>
          </p:cNvSpPr>
          <p:nvPr>
            <p:ph idx="1"/>
          </p:nvPr>
        </p:nvSpPr>
        <p:spPr>
          <a:xfrm>
            <a:off x="504507" y="1391131"/>
            <a:ext cx="9071610" cy="5970106"/>
          </a:xfrm>
        </p:spPr>
        <p:txBody>
          <a:bodyPr>
            <a:normAutofit fontScale="92500" lnSpcReduction="10000"/>
          </a:bodyPr>
          <a:lstStyle/>
          <a:p>
            <a:r>
              <a:rPr lang="en-US" dirty="0"/>
              <a:t>Follow frameworks, standards, and compliance.</a:t>
            </a:r>
          </a:p>
          <a:p>
            <a:pPr lvl="1"/>
            <a:r>
              <a:rPr lang="en-US" dirty="0"/>
              <a:t>ISO27k or ISO 27000 series: Establishing, operating, maintaining, and improving an Information Security Management System.</a:t>
            </a:r>
          </a:p>
          <a:p>
            <a:pPr lvl="1"/>
            <a:r>
              <a:rPr lang="en-US" dirty="0"/>
              <a:t>Compliance requirements: Legal or professionally binding steps that must be taken.</a:t>
            </a:r>
          </a:p>
          <a:p>
            <a:r>
              <a:rPr lang="en-US" dirty="0"/>
              <a:t>Education, audit, and enforcement.</a:t>
            </a:r>
          </a:p>
          <a:p>
            <a:pPr lvl="1"/>
            <a:r>
              <a:rPr lang="en-US" dirty="0"/>
              <a:t>Functions of research and development:</a:t>
            </a:r>
          </a:p>
          <a:p>
            <a:pPr lvl="2"/>
            <a:r>
              <a:rPr lang="en-US" dirty="0"/>
              <a:t>Understanding emerging threats and updating security techniques.</a:t>
            </a:r>
          </a:p>
          <a:p>
            <a:pPr lvl="2"/>
            <a:r>
              <a:rPr lang="en-US" dirty="0"/>
              <a:t>Working on broader governance issues.</a:t>
            </a:r>
          </a:p>
          <a:p>
            <a:pPr lvl="1"/>
            <a:r>
              <a:rPr lang="en-US" dirty="0"/>
              <a:t>Employees should:</a:t>
            </a:r>
          </a:p>
          <a:p>
            <a:pPr lvl="2"/>
            <a:r>
              <a:rPr lang="en-US" dirty="0"/>
              <a:t>Know a firm’s policies and be regularly trained.</a:t>
            </a:r>
          </a:p>
          <a:p>
            <a:pPr lvl="2"/>
            <a:r>
              <a:rPr lang="en-US" dirty="0"/>
              <a:t>Understand the penalties for failing to meet their obligations.</a:t>
            </a:r>
          </a:p>
          <a:p>
            <a:pPr lvl="1"/>
            <a:r>
              <a:rPr lang="en-US" dirty="0"/>
              <a:t>Audits: Real-time monitoring of usage: announced and surprise.</a:t>
            </a:r>
          </a:p>
          <a:p>
            <a:endParaRPr lang="en-US" dirty="0"/>
          </a:p>
        </p:txBody>
      </p:sp>
    </p:spTree>
    <p:extLst>
      <p:ext uri="{BB962C8B-B14F-4D97-AF65-F5344CB8AC3E}">
        <p14:creationId xmlns:p14="http://schemas.microsoft.com/office/powerpoint/2010/main" val="1400961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11163"/>
            <a:ext cx="8866187" cy="1473200"/>
          </a:xfrm>
        </p:spPr>
        <p:txBody>
          <a:bodyPr>
            <a:normAutofit/>
          </a:bodyPr>
          <a:lstStyle/>
          <a:p>
            <a:r>
              <a:rPr lang="en-US" sz="4000" dirty="0"/>
              <a:t>How protected?</a:t>
            </a:r>
          </a:p>
        </p:txBody>
      </p:sp>
      <p:sp>
        <p:nvSpPr>
          <p:cNvPr id="3" name="Content Placeholder 2"/>
          <p:cNvSpPr>
            <a:spLocks noGrp="1"/>
          </p:cNvSpPr>
          <p:nvPr>
            <p:ph idx="1"/>
          </p:nvPr>
        </p:nvSpPr>
        <p:spPr>
          <a:xfrm>
            <a:off x="669925" y="1646237"/>
            <a:ext cx="8866187" cy="4787900"/>
          </a:xfrm>
        </p:spPr>
        <p:txBody>
          <a:bodyPr/>
          <a:lstStyle/>
          <a:p>
            <a:r>
              <a:rPr lang="en-US" dirty="0"/>
              <a:t>Firms should avoid:</a:t>
            </a:r>
          </a:p>
          <a:p>
            <a:pPr lvl="1"/>
            <a:r>
              <a:rPr lang="en-US" dirty="0"/>
              <a:t>Spending money targeting unlikely exploits.</a:t>
            </a:r>
          </a:p>
          <a:p>
            <a:pPr lvl="1"/>
            <a:r>
              <a:rPr lang="en-US" dirty="0"/>
              <a:t>Underinvesting in methods to thwart common infiltration techniques.</a:t>
            </a:r>
          </a:p>
          <a:p>
            <a:r>
              <a:rPr lang="en-US" dirty="0"/>
              <a:t>Risk assessment team: Consider vulnerabilities and countermeasure investments.</a:t>
            </a:r>
          </a:p>
          <a:p>
            <a:r>
              <a:rPr lang="en-US" dirty="0"/>
              <a:t>Lobbying for legislation that imposes severe penalties on crooks helps: </a:t>
            </a:r>
          </a:p>
          <a:p>
            <a:pPr lvl="1"/>
            <a:r>
              <a:rPr lang="en-US" dirty="0"/>
              <a:t>Raise adversary costs.</a:t>
            </a:r>
          </a:p>
          <a:p>
            <a:pPr lvl="1"/>
            <a:r>
              <a:rPr lang="en-US" dirty="0"/>
              <a:t>Lower one’s likelihood of becoming a victim.</a:t>
            </a:r>
          </a:p>
        </p:txBody>
      </p:sp>
    </p:spTree>
    <p:extLst>
      <p:ext uri="{BB962C8B-B14F-4D97-AF65-F5344CB8AC3E}">
        <p14:creationId xmlns:p14="http://schemas.microsoft.com/office/powerpoint/2010/main" val="761261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11163"/>
            <a:ext cx="8866187" cy="1473200"/>
          </a:xfrm>
        </p:spPr>
        <p:txBody>
          <a:bodyPr/>
          <a:lstStyle/>
          <a:p>
            <a:r>
              <a:rPr lang="en-US" sz="4000" dirty="0"/>
              <a:t>Technology’s Role</a:t>
            </a:r>
          </a:p>
        </p:txBody>
      </p:sp>
      <p:sp>
        <p:nvSpPr>
          <p:cNvPr id="3" name="Content Placeholder 2"/>
          <p:cNvSpPr>
            <a:spLocks noGrp="1"/>
          </p:cNvSpPr>
          <p:nvPr>
            <p:ph idx="1"/>
          </p:nvPr>
        </p:nvSpPr>
        <p:spPr>
          <a:xfrm>
            <a:off x="504507" y="1589568"/>
            <a:ext cx="9224995" cy="6225747"/>
          </a:xfrm>
        </p:spPr>
        <p:txBody>
          <a:bodyPr>
            <a:normAutofit/>
          </a:bodyPr>
          <a:lstStyle/>
          <a:p>
            <a:r>
              <a:rPr lang="en-US" dirty="0"/>
              <a:t>Patches: Software updates that plug existing holes</a:t>
            </a:r>
          </a:p>
          <a:p>
            <a:r>
              <a:rPr lang="en-US" dirty="0"/>
              <a:t>Lock down hardware:</a:t>
            </a:r>
          </a:p>
          <a:p>
            <a:pPr lvl="1"/>
            <a:r>
              <a:rPr lang="en-US" dirty="0"/>
              <a:t>Prevent unapproved software installation.</a:t>
            </a:r>
          </a:p>
          <a:p>
            <a:pPr lvl="1"/>
            <a:r>
              <a:rPr lang="en-US" dirty="0"/>
              <a:t>Force file saving to hardened, backed-up, and monitored servers.</a:t>
            </a:r>
          </a:p>
          <a:p>
            <a:pPr lvl="1"/>
            <a:r>
              <a:rPr lang="en-US" dirty="0"/>
              <a:t>Reimage hard drives of end-user PCs.</a:t>
            </a:r>
          </a:p>
          <a:p>
            <a:pPr lvl="1"/>
            <a:r>
              <a:rPr lang="en-US" dirty="0"/>
              <a:t>Disable boot capability of removable media.</a:t>
            </a:r>
          </a:p>
          <a:p>
            <a:pPr lvl="1"/>
            <a:r>
              <a:rPr lang="en-US" dirty="0"/>
              <a:t>Prevent Wi-Fi use and require VPN encryption for network transmissions. </a:t>
            </a:r>
          </a:p>
        </p:txBody>
      </p:sp>
    </p:spTree>
    <p:extLst>
      <p:ext uri="{BB962C8B-B14F-4D97-AF65-F5344CB8AC3E}">
        <p14:creationId xmlns:p14="http://schemas.microsoft.com/office/powerpoint/2010/main" val="2160098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11163"/>
            <a:ext cx="8866187" cy="1473200"/>
          </a:xfrm>
        </p:spPr>
        <p:txBody>
          <a:bodyPr/>
          <a:lstStyle/>
          <a:p>
            <a:r>
              <a:rPr lang="en-US" sz="4000" dirty="0"/>
              <a:t>Technology’s Role</a:t>
            </a:r>
          </a:p>
        </p:txBody>
      </p:sp>
      <p:sp>
        <p:nvSpPr>
          <p:cNvPr id="3" name="Content Placeholder 2"/>
          <p:cNvSpPr>
            <a:spLocks noGrp="1"/>
          </p:cNvSpPr>
          <p:nvPr>
            <p:ph idx="1"/>
          </p:nvPr>
        </p:nvSpPr>
        <p:spPr>
          <a:xfrm>
            <a:off x="504507" y="1589568"/>
            <a:ext cx="9224995" cy="6225747"/>
          </a:xfrm>
        </p:spPr>
        <p:txBody>
          <a:bodyPr>
            <a:normAutofit/>
          </a:bodyPr>
          <a:lstStyle/>
          <a:p>
            <a:r>
              <a:rPr lang="en-US" dirty="0"/>
              <a:t>Lock down networks:</a:t>
            </a:r>
          </a:p>
          <a:p>
            <a:pPr lvl="1"/>
            <a:r>
              <a:rPr lang="en-US" b="1" dirty="0">
                <a:solidFill>
                  <a:schemeClr val="accent6">
                    <a:lumMod val="75000"/>
                  </a:schemeClr>
                </a:solidFill>
              </a:rPr>
              <a:t>Firewalls:</a:t>
            </a:r>
            <a:r>
              <a:rPr lang="en-US" dirty="0"/>
              <a:t> Control network traffic, block unauthorized traffic.</a:t>
            </a:r>
          </a:p>
          <a:p>
            <a:pPr lvl="1"/>
            <a:r>
              <a:rPr lang="en-US" b="1" dirty="0">
                <a:solidFill>
                  <a:schemeClr val="accent6">
                    <a:lumMod val="75000"/>
                  </a:schemeClr>
                </a:solidFill>
              </a:rPr>
              <a:t>Intrusion detection systems:</a:t>
            </a:r>
            <a:r>
              <a:rPr lang="en-US" dirty="0"/>
              <a:t> Monitor network use for hacking attempts and take preventive action.</a:t>
            </a:r>
          </a:p>
          <a:p>
            <a:pPr lvl="1"/>
            <a:r>
              <a:rPr lang="en-US" b="1" dirty="0">
                <a:solidFill>
                  <a:schemeClr val="accent6">
                    <a:lumMod val="75000"/>
                  </a:schemeClr>
                </a:solidFill>
              </a:rPr>
              <a:t>Honeypots:</a:t>
            </a:r>
            <a:r>
              <a:rPr lang="en-US" dirty="0"/>
              <a:t> Tempting, bogus targets meant to lure hackers.</a:t>
            </a:r>
          </a:p>
          <a:p>
            <a:pPr lvl="1"/>
            <a:r>
              <a:rPr lang="en-US" b="1" dirty="0">
                <a:solidFill>
                  <a:schemeClr val="accent6">
                    <a:lumMod val="75000"/>
                  </a:schemeClr>
                </a:solidFill>
              </a:rPr>
              <a:t>Blacklists:</a:t>
            </a:r>
            <a:r>
              <a:rPr lang="en-US" dirty="0"/>
              <a:t> Deny the entry of specific IP addresses and other entities.</a:t>
            </a:r>
            <a:endParaRPr lang="en-US" b="1" dirty="0"/>
          </a:p>
          <a:p>
            <a:pPr lvl="1"/>
            <a:r>
              <a:rPr lang="en-US" b="1" dirty="0">
                <a:solidFill>
                  <a:schemeClr val="accent6">
                    <a:lumMod val="75000"/>
                  </a:schemeClr>
                </a:solidFill>
              </a:rPr>
              <a:t>Whitelists:</a:t>
            </a:r>
            <a:r>
              <a:rPr lang="en-US" dirty="0"/>
              <a:t> Permit communication only with approved entities or in an approved manner.</a:t>
            </a:r>
          </a:p>
          <a:p>
            <a:endParaRPr lang="en-US" dirty="0"/>
          </a:p>
        </p:txBody>
      </p:sp>
    </p:spTree>
    <p:extLst>
      <p:ext uri="{BB962C8B-B14F-4D97-AF65-F5344CB8AC3E}">
        <p14:creationId xmlns:p14="http://schemas.microsoft.com/office/powerpoint/2010/main" val="1525378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11163"/>
            <a:ext cx="8866187" cy="1473200"/>
          </a:xfrm>
        </p:spPr>
        <p:txBody>
          <a:bodyPr/>
          <a:lstStyle/>
          <a:p>
            <a:r>
              <a:rPr lang="en-US" sz="4000" dirty="0"/>
              <a:t>Technology’s role</a:t>
            </a:r>
          </a:p>
        </p:txBody>
      </p:sp>
      <p:sp>
        <p:nvSpPr>
          <p:cNvPr id="3" name="Content Placeholder 2"/>
          <p:cNvSpPr>
            <a:spLocks noGrp="1"/>
          </p:cNvSpPr>
          <p:nvPr>
            <p:ph idx="1"/>
          </p:nvPr>
        </p:nvSpPr>
        <p:spPr>
          <a:xfrm>
            <a:off x="504507" y="1589568"/>
            <a:ext cx="9071610" cy="5634121"/>
          </a:xfrm>
        </p:spPr>
        <p:txBody>
          <a:bodyPr>
            <a:normAutofit/>
          </a:bodyPr>
          <a:lstStyle/>
          <a:p>
            <a:r>
              <a:rPr lang="en-US" dirty="0"/>
              <a:t>Lock down partners:</a:t>
            </a:r>
          </a:p>
          <a:p>
            <a:pPr lvl="1"/>
            <a:r>
              <a:rPr lang="en-US" dirty="0"/>
              <a:t>Insist on partner firms being compliant with security guidelines and audit them regularly.</a:t>
            </a:r>
          </a:p>
          <a:p>
            <a:pPr lvl="1"/>
            <a:r>
              <a:rPr lang="en-US" dirty="0"/>
              <a:t>Use access controls to control data access on a need-to-know basis.</a:t>
            </a:r>
          </a:p>
          <a:p>
            <a:pPr lvl="1"/>
            <a:r>
              <a:rPr lang="en-US" dirty="0"/>
              <a:t>Use recording, monitoring, and auditing to hunt for patterns of abuse.</a:t>
            </a:r>
          </a:p>
          <a:p>
            <a:pPr lvl="1"/>
            <a:r>
              <a:rPr lang="en-US" dirty="0"/>
              <a:t>Maintain multiple administrators to jointly control key systems.</a:t>
            </a:r>
          </a:p>
          <a:p>
            <a:r>
              <a:rPr lang="en-US" dirty="0"/>
              <a:t>Lock down systems: Audit for SQL injection and other application exploits.</a:t>
            </a:r>
          </a:p>
        </p:txBody>
      </p:sp>
    </p:spTree>
    <p:extLst>
      <p:ext uri="{BB962C8B-B14F-4D97-AF65-F5344CB8AC3E}">
        <p14:creationId xmlns:p14="http://schemas.microsoft.com/office/powerpoint/2010/main" val="127563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2" y="-512763"/>
            <a:ext cx="8866187" cy="1473200"/>
          </a:xfrm>
        </p:spPr>
        <p:txBody>
          <a:bodyPr/>
          <a:lstStyle/>
          <a:p>
            <a:r>
              <a:rPr lang="en-US" sz="4000" dirty="0"/>
              <a:t>Technology’s role</a:t>
            </a:r>
          </a:p>
        </p:txBody>
      </p:sp>
      <p:sp>
        <p:nvSpPr>
          <p:cNvPr id="3" name="Content Placeholder 2"/>
          <p:cNvSpPr>
            <a:spLocks noGrp="1"/>
          </p:cNvSpPr>
          <p:nvPr>
            <p:ph idx="1"/>
          </p:nvPr>
        </p:nvSpPr>
        <p:spPr>
          <a:xfrm>
            <a:off x="693102" y="1574716"/>
            <a:ext cx="9071610" cy="5634121"/>
          </a:xfrm>
        </p:spPr>
        <p:txBody>
          <a:bodyPr>
            <a:normAutofit/>
          </a:bodyPr>
          <a:lstStyle/>
          <a:p>
            <a:r>
              <a:rPr lang="en-US" dirty="0"/>
              <a:t>Have failure and recovery plans:</a:t>
            </a:r>
          </a:p>
          <a:p>
            <a:pPr lvl="1"/>
            <a:r>
              <a:rPr lang="en-US" dirty="0"/>
              <a:t>Employ recovery mechanisms to regain control if key administrators are incapacitated or uncooperative.</a:t>
            </a:r>
          </a:p>
          <a:p>
            <a:pPr lvl="1"/>
            <a:r>
              <a:rPr lang="en-US" dirty="0"/>
              <a:t>Broad awareness reduces organizational stigma in coming forward.</a:t>
            </a:r>
          </a:p>
          <a:p>
            <a:pPr lvl="1"/>
            <a:r>
              <a:rPr lang="en-US" dirty="0"/>
              <a:t>Share knowledge on hacking techniques with technology partners.</a:t>
            </a:r>
          </a:p>
        </p:txBody>
      </p:sp>
      <p:pic>
        <p:nvPicPr>
          <p:cNvPr id="4" name="Picture 3"/>
          <p:cNvPicPr>
            <a:picLocks noChangeAspect="1"/>
          </p:cNvPicPr>
          <p:nvPr/>
        </p:nvPicPr>
        <p:blipFill>
          <a:blip r:embed="rId2" cstate="print"/>
          <a:stretch>
            <a:fillRect/>
          </a:stretch>
        </p:blipFill>
        <p:spPr>
          <a:xfrm>
            <a:off x="5891626" y="4758824"/>
            <a:ext cx="3949286" cy="2632857"/>
          </a:xfrm>
          <a:prstGeom prst="rect">
            <a:avLst/>
          </a:prstGeom>
        </p:spPr>
      </p:pic>
    </p:spTree>
    <p:extLst>
      <p:ext uri="{BB962C8B-B14F-4D97-AF65-F5344CB8AC3E}">
        <p14:creationId xmlns:p14="http://schemas.microsoft.com/office/powerpoint/2010/main" val="2530902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a:xfrm>
            <a:off x="604838" y="-512763"/>
            <a:ext cx="8866187" cy="1473200"/>
          </a:xfrm>
        </p:spPr>
        <p:txBody>
          <a:bodyPr/>
          <a:lstStyle/>
          <a:p>
            <a:r>
              <a:rPr lang="en-US" altLang="en-US" sz="3600" dirty="0"/>
              <a:t>Protecting Information Resources - Risk</a:t>
            </a:r>
          </a:p>
        </p:txBody>
      </p:sp>
      <p:sp>
        <p:nvSpPr>
          <p:cNvPr id="40964" name="Rectangle 3"/>
          <p:cNvSpPr>
            <a:spLocks noGrp="1" noChangeArrowheads="1"/>
          </p:cNvSpPr>
          <p:nvPr>
            <p:ph type="body" idx="1"/>
          </p:nvPr>
        </p:nvSpPr>
        <p:spPr>
          <a:xfrm>
            <a:off x="696911" y="1511935"/>
            <a:ext cx="8686801" cy="5879747"/>
          </a:xfrm>
        </p:spPr>
        <p:txBody>
          <a:bodyPr/>
          <a:lstStyle/>
          <a:p>
            <a:pPr>
              <a:lnSpc>
                <a:spcPct val="90000"/>
              </a:lnSpc>
            </a:pPr>
            <a:r>
              <a:rPr lang="en-US" altLang="en-US" sz="2400" b="1" dirty="0">
                <a:solidFill>
                  <a:srgbClr val="FF0000"/>
                </a:solidFill>
              </a:rPr>
              <a:t>Risk</a:t>
            </a:r>
            <a:r>
              <a:rPr lang="en-US" altLang="en-US" sz="2400" b="1" dirty="0"/>
              <a:t>.</a:t>
            </a:r>
            <a:r>
              <a:rPr lang="en-US" altLang="en-US" sz="2400" dirty="0"/>
              <a:t> The probability that a threat will impact an information resource.</a:t>
            </a:r>
          </a:p>
          <a:p>
            <a:pPr>
              <a:lnSpc>
                <a:spcPct val="90000"/>
              </a:lnSpc>
            </a:pPr>
            <a:r>
              <a:rPr lang="en-US" altLang="en-US" sz="2400" b="1" dirty="0">
                <a:solidFill>
                  <a:srgbClr val="FF0000"/>
                </a:solidFill>
              </a:rPr>
              <a:t>Risk management</a:t>
            </a:r>
            <a:r>
              <a:rPr lang="en-US" altLang="en-US" sz="2400" b="1" dirty="0"/>
              <a:t>.</a:t>
            </a:r>
            <a:r>
              <a:rPr lang="en-US" altLang="en-US" sz="2400" dirty="0"/>
              <a:t> To identify, control and minimize the impact of threats.</a:t>
            </a:r>
          </a:p>
          <a:p>
            <a:pPr>
              <a:lnSpc>
                <a:spcPct val="90000"/>
              </a:lnSpc>
            </a:pPr>
            <a:r>
              <a:rPr lang="en-US" altLang="en-US" sz="2400" b="1" dirty="0">
                <a:solidFill>
                  <a:srgbClr val="FF0000"/>
                </a:solidFill>
              </a:rPr>
              <a:t>Risk analysis</a:t>
            </a:r>
            <a:r>
              <a:rPr lang="en-US" altLang="en-US" sz="2400" b="1" dirty="0"/>
              <a:t>.</a:t>
            </a:r>
            <a:r>
              <a:rPr lang="en-US" altLang="en-US" sz="2400" dirty="0"/>
              <a:t> To assess the value of each asset being protected, estimate the probability it might be compromised, and compare the probable costs of it being compromised with the cost of protecting it.</a:t>
            </a:r>
          </a:p>
          <a:p>
            <a:pPr>
              <a:lnSpc>
                <a:spcPct val="90000"/>
              </a:lnSpc>
            </a:pPr>
            <a:r>
              <a:rPr lang="en-US" altLang="en-US" sz="2400" b="1" dirty="0">
                <a:solidFill>
                  <a:srgbClr val="FF0000"/>
                </a:solidFill>
              </a:rPr>
              <a:t>Risk mitigation</a:t>
            </a:r>
            <a:r>
              <a:rPr lang="en-US" altLang="en-US" sz="2400" dirty="0">
                <a:solidFill>
                  <a:srgbClr val="FF0000"/>
                </a:solidFill>
              </a:rPr>
              <a:t> </a:t>
            </a:r>
            <a:r>
              <a:rPr lang="en-US" altLang="en-US" sz="2400" dirty="0"/>
              <a:t>is when the organization takes concrete actions against risk. It has two functions:</a:t>
            </a:r>
          </a:p>
        </p:txBody>
      </p:sp>
    </p:spTree>
    <p:extLst>
      <p:ext uri="{BB962C8B-B14F-4D97-AF65-F5344CB8AC3E}">
        <p14:creationId xmlns:p14="http://schemas.microsoft.com/office/powerpoint/2010/main" val="40160839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a:t>What are You doing to enhance </a:t>
            </a:r>
            <a:br>
              <a:rPr lang="en-US" sz="3600" dirty="0"/>
            </a:br>
            <a:r>
              <a:rPr lang="en-US" sz="3600" dirty="0"/>
              <a:t>Your Personal Cyber Security?</a:t>
            </a:r>
          </a:p>
        </p:txBody>
      </p:sp>
    </p:spTree>
    <p:extLst>
      <p:ext uri="{BB962C8B-B14F-4D97-AF65-F5344CB8AC3E}">
        <p14:creationId xmlns:p14="http://schemas.microsoft.com/office/powerpoint/2010/main" val="1772812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a:t>What are You doing to enhance Your Client’s Cyber Security through Your Term Project?</a:t>
            </a:r>
          </a:p>
        </p:txBody>
      </p:sp>
    </p:spTree>
    <p:extLst>
      <p:ext uri="{BB962C8B-B14F-4D97-AF65-F5344CB8AC3E}">
        <p14:creationId xmlns:p14="http://schemas.microsoft.com/office/powerpoint/2010/main" val="1270045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ChangeArrowheads="1"/>
          </p:cNvSpPr>
          <p:nvPr/>
        </p:nvSpPr>
        <p:spPr bwMode="auto">
          <a:xfrm>
            <a:off x="529" y="-1"/>
            <a:ext cx="10079567" cy="7559675"/>
          </a:xfrm>
          <a:prstGeom prst="rect">
            <a:avLst/>
          </a:prstGeom>
          <a:solidFill>
            <a:schemeClr val="bg1"/>
          </a:solidFill>
          <a:ln w="9525" algn="ctr">
            <a:solidFill>
              <a:schemeClr val="tx1"/>
            </a:solidFill>
            <a:round/>
            <a:headEnd/>
            <a:tailEnd/>
          </a:ln>
        </p:spPr>
        <p:txBody>
          <a:bodyPr wrap="none"/>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endParaRPr lang="en-US" altLang="en-US" sz="1984">
              <a:latin typeface="Times New Roman" pitchFamily="18" charset="0"/>
            </a:endParaRPr>
          </a:p>
        </p:txBody>
      </p:sp>
      <p:sp>
        <p:nvSpPr>
          <p:cNvPr id="36867" name="Rectangle 2"/>
          <p:cNvSpPr>
            <a:spLocks noGrp="1" noChangeArrowheads="1"/>
          </p:cNvSpPr>
          <p:nvPr>
            <p:ph type="title"/>
          </p:nvPr>
        </p:nvSpPr>
        <p:spPr>
          <a:xfrm>
            <a:off x="163789" y="168733"/>
            <a:ext cx="9911574" cy="577475"/>
          </a:xfrm>
        </p:spPr>
        <p:txBody>
          <a:bodyPr/>
          <a:lstStyle/>
          <a:p>
            <a:pPr algn="ctr" eaLnBrk="1" hangingPunct="1"/>
            <a:r>
              <a:rPr lang="en-US" altLang="en-US" sz="3086" dirty="0"/>
              <a:t>Suggestions for Oral Presentations</a:t>
            </a:r>
          </a:p>
        </p:txBody>
      </p:sp>
      <p:sp>
        <p:nvSpPr>
          <p:cNvPr id="36868" name="Text Box 3"/>
          <p:cNvSpPr txBox="1">
            <a:spLocks noChangeArrowheads="1"/>
          </p:cNvSpPr>
          <p:nvPr/>
        </p:nvSpPr>
        <p:spPr bwMode="auto">
          <a:xfrm>
            <a:off x="168522" y="1089287"/>
            <a:ext cx="9743581" cy="61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0790" tIns="50395" rIns="100790" bIns="50395">
            <a:spAutoFit/>
          </a:bodyPr>
          <a:lstStyle>
            <a:lvl1pPr marL="458788" indent="-458788">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pPr>
            <a:r>
              <a:rPr lang="en-US" altLang="en-US" sz="1800" dirty="0">
                <a:latin typeface="+mn-lt"/>
                <a:cs typeface="Arial" pitchFamily="34" charset="0"/>
              </a:rPr>
              <a:t>Be prepared: know the material well</a:t>
            </a:r>
          </a:p>
          <a:p>
            <a:pPr>
              <a:spcBef>
                <a:spcPct val="0"/>
              </a:spcBef>
            </a:pPr>
            <a:r>
              <a:rPr lang="en-US" altLang="en-US" sz="1800" dirty="0">
                <a:latin typeface="+mn-lt"/>
                <a:cs typeface="Arial" pitchFamily="34" charset="0"/>
              </a:rPr>
              <a:t>Be prepared: </a:t>
            </a:r>
            <a:r>
              <a:rPr lang="en-US" altLang="en-US" sz="1800" dirty="0">
                <a:solidFill>
                  <a:srgbClr val="FF0000"/>
                </a:solidFill>
                <a:latin typeface="+mn-lt"/>
                <a:cs typeface="Arial" pitchFamily="34" charset="0"/>
              </a:rPr>
              <a:t>practice</a:t>
            </a:r>
            <a:r>
              <a:rPr lang="en-US" altLang="en-US" sz="1800" dirty="0">
                <a:latin typeface="+mn-lt"/>
                <a:cs typeface="Arial" pitchFamily="34" charset="0"/>
              </a:rPr>
              <a:t> with other team members and before a live audience</a:t>
            </a:r>
          </a:p>
          <a:p>
            <a:pPr>
              <a:spcBef>
                <a:spcPct val="0"/>
              </a:spcBef>
            </a:pPr>
            <a:r>
              <a:rPr lang="en-US" altLang="en-US" sz="1800" dirty="0">
                <a:latin typeface="+mn-lt"/>
                <a:cs typeface="Arial" pitchFamily="34" charset="0"/>
              </a:rPr>
              <a:t>Introduce self and team</a:t>
            </a:r>
          </a:p>
          <a:p>
            <a:pPr>
              <a:spcBef>
                <a:spcPct val="0"/>
              </a:spcBef>
            </a:pPr>
            <a:r>
              <a:rPr lang="en-US" altLang="en-US" sz="1800" dirty="0">
                <a:latin typeface="+mn-lt"/>
                <a:cs typeface="Arial" pitchFamily="34" charset="0"/>
              </a:rPr>
              <a:t>One person in front of audience at one time – others “off stage” to side</a:t>
            </a:r>
          </a:p>
          <a:p>
            <a:pPr>
              <a:spcBef>
                <a:spcPct val="0"/>
              </a:spcBef>
            </a:pPr>
            <a:r>
              <a:rPr lang="en-US" altLang="en-US" sz="1800" dirty="0">
                <a:latin typeface="+mn-lt"/>
                <a:cs typeface="Arial" pitchFamily="34" charset="0"/>
              </a:rPr>
              <a:t>Tell audience what you are going to cover verbally or in an agenda</a:t>
            </a:r>
          </a:p>
          <a:p>
            <a:pPr>
              <a:spcBef>
                <a:spcPct val="0"/>
              </a:spcBef>
            </a:pPr>
            <a:r>
              <a:rPr lang="en-US" altLang="en-US" sz="1800" dirty="0">
                <a:latin typeface="+mn-lt"/>
                <a:cs typeface="Arial" pitchFamily="34" charset="0"/>
              </a:rPr>
              <a:t>Display energy and engagement</a:t>
            </a:r>
          </a:p>
          <a:p>
            <a:pPr>
              <a:spcBef>
                <a:spcPct val="0"/>
              </a:spcBef>
            </a:pPr>
            <a:r>
              <a:rPr lang="en-US" altLang="en-US" sz="1800" dirty="0">
                <a:latin typeface="+mn-lt"/>
                <a:cs typeface="Arial" pitchFamily="34" charset="0"/>
              </a:rPr>
              <a:t>Display good posture</a:t>
            </a:r>
          </a:p>
          <a:p>
            <a:pPr>
              <a:spcBef>
                <a:spcPct val="0"/>
              </a:spcBef>
            </a:pPr>
            <a:r>
              <a:rPr lang="en-US" altLang="en-US" sz="1800" dirty="0">
                <a:latin typeface="+mn-lt"/>
                <a:cs typeface="Arial" pitchFamily="34" charset="0"/>
              </a:rPr>
              <a:t>Speak clearly and loudly enough so that you can be heard throughout the room</a:t>
            </a:r>
          </a:p>
          <a:p>
            <a:pPr>
              <a:spcBef>
                <a:spcPct val="0"/>
              </a:spcBef>
            </a:pPr>
            <a:r>
              <a:rPr lang="en-US" altLang="en-US" sz="1800" dirty="0">
                <a:latin typeface="+mn-lt"/>
                <a:cs typeface="Arial" pitchFamily="34" charset="0"/>
              </a:rPr>
              <a:t>Move your head and body to speak to all parts of the room</a:t>
            </a:r>
          </a:p>
          <a:p>
            <a:pPr>
              <a:spcBef>
                <a:spcPct val="0"/>
              </a:spcBef>
            </a:pPr>
            <a:r>
              <a:rPr lang="en-US" altLang="en-US" sz="1800" dirty="0">
                <a:latin typeface="+mn-lt"/>
                <a:cs typeface="Arial" pitchFamily="34" charset="0"/>
              </a:rPr>
              <a:t>Make direct eye contact with audience members in various parts of the room</a:t>
            </a:r>
          </a:p>
          <a:p>
            <a:pPr>
              <a:spcBef>
                <a:spcPct val="0"/>
              </a:spcBef>
            </a:pPr>
            <a:r>
              <a:rPr lang="en-US" altLang="en-US" sz="1800" dirty="0">
                <a:latin typeface="+mn-lt"/>
                <a:cs typeface="Arial" pitchFamily="34" charset="0"/>
              </a:rPr>
              <a:t>Use gestures to emphasize points and to point to some particularly important aspects of the visuals.  Do not use so many gestures that it is distracting.</a:t>
            </a:r>
          </a:p>
          <a:p>
            <a:pPr>
              <a:spcBef>
                <a:spcPct val="0"/>
              </a:spcBef>
            </a:pPr>
            <a:r>
              <a:rPr lang="en-US" altLang="en-US" sz="1800" dirty="0">
                <a:latin typeface="+mn-lt"/>
                <a:cs typeface="Arial" pitchFamily="34" charset="0"/>
              </a:rPr>
              <a:t>Keep your hands out of pockets or other parts of clothing</a:t>
            </a:r>
          </a:p>
          <a:p>
            <a:pPr>
              <a:spcBef>
                <a:spcPct val="0"/>
              </a:spcBef>
            </a:pPr>
            <a:r>
              <a:rPr lang="en-US" altLang="en-US" sz="1800" dirty="0">
                <a:latin typeface="+mn-lt"/>
                <a:cs typeface="Arial" pitchFamily="34" charset="0"/>
              </a:rPr>
              <a:t>Use transitions to new presenter – introduce next presenter – next presenter says “Thanks xyz” and start with strong first sentence</a:t>
            </a:r>
          </a:p>
          <a:p>
            <a:pPr>
              <a:spcBef>
                <a:spcPct val="0"/>
              </a:spcBef>
            </a:pPr>
            <a:r>
              <a:rPr lang="en-US" altLang="en-US" sz="1800" dirty="0">
                <a:latin typeface="+mn-lt"/>
                <a:cs typeface="Arial" pitchFamily="34" charset="0"/>
              </a:rPr>
              <a:t>Summarize at end of section and end of presentation – strong conclusion</a:t>
            </a:r>
          </a:p>
          <a:p>
            <a:pPr>
              <a:spcBef>
                <a:spcPct val="0"/>
              </a:spcBef>
            </a:pPr>
            <a:r>
              <a:rPr lang="en-US" altLang="en-US" sz="1800" dirty="0">
                <a:latin typeface="+mn-lt"/>
                <a:cs typeface="Arial" pitchFamily="34" charset="0"/>
              </a:rPr>
              <a:t>Plan the time to be taken by each presenter.  Remember transition times. </a:t>
            </a:r>
            <a:r>
              <a:rPr lang="en-US" altLang="en-US" sz="1800" dirty="0">
                <a:solidFill>
                  <a:srgbClr val="FF0000"/>
                </a:solidFill>
                <a:latin typeface="+mn-lt"/>
                <a:cs typeface="Arial" pitchFamily="34" charset="0"/>
              </a:rPr>
              <a:t>Practice for timing.  </a:t>
            </a:r>
            <a:r>
              <a:rPr lang="en-US" altLang="en-US" sz="1800" dirty="0">
                <a:latin typeface="+mn-lt"/>
                <a:cs typeface="Arial" pitchFamily="34" charset="0"/>
              </a:rPr>
              <a:t>Keep within time allotted.</a:t>
            </a:r>
          </a:p>
          <a:p>
            <a:pPr>
              <a:spcBef>
                <a:spcPct val="0"/>
              </a:spcBef>
            </a:pPr>
            <a:r>
              <a:rPr lang="en-US" altLang="en-US" sz="1800" dirty="0">
                <a:latin typeface="+mn-lt"/>
                <a:cs typeface="Arial" pitchFamily="34" charset="0"/>
              </a:rPr>
              <a:t>Prepare the slides so that they are visually attractive, communicate key points, have good flow, are “branded” for the particular talk, are of sufficiently large font that they can be read from the back of the room</a:t>
            </a:r>
          </a:p>
          <a:p>
            <a:pPr>
              <a:spcBef>
                <a:spcPct val="0"/>
              </a:spcBef>
            </a:pPr>
            <a:r>
              <a:rPr lang="en-US" altLang="en-US" sz="1800" dirty="0">
                <a:solidFill>
                  <a:srgbClr val="FF0000"/>
                </a:solidFill>
                <a:latin typeface="+mn-lt"/>
                <a:cs typeface="Arial" pitchFamily="34" charset="0"/>
              </a:rPr>
              <a:t>Practice, practice, practice!</a:t>
            </a:r>
            <a:endParaRPr lang="en-US" altLang="en-US" sz="1984" dirty="0">
              <a:solidFill>
                <a:srgbClr val="FF0000"/>
              </a:solidFill>
              <a:latin typeface="+mn-lt"/>
              <a:cs typeface="Arial" pitchFamily="34" charset="0"/>
            </a:endParaRPr>
          </a:p>
        </p:txBody>
      </p:sp>
    </p:spTree>
    <p:extLst>
      <p:ext uri="{BB962C8B-B14F-4D97-AF65-F5344CB8AC3E}">
        <p14:creationId xmlns:p14="http://schemas.microsoft.com/office/powerpoint/2010/main" val="2396420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ChangeArrowheads="1"/>
          </p:cNvSpPr>
          <p:nvPr/>
        </p:nvSpPr>
        <p:spPr bwMode="auto">
          <a:xfrm>
            <a:off x="529" y="3581001"/>
            <a:ext cx="65" cy="39767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rIns="0" anchor="ct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endParaRPr lang="en-US" altLang="en-US" sz="1984">
              <a:latin typeface="Times New Roman" pitchFamily="18" charset="0"/>
            </a:endParaRPr>
          </a:p>
        </p:txBody>
      </p:sp>
      <p:graphicFrame>
        <p:nvGraphicFramePr>
          <p:cNvPr id="4" name="Table 3">
            <a:extLst>
              <a:ext uri="{FF2B5EF4-FFF2-40B4-BE49-F238E27FC236}">
                <a16:creationId xmlns:a16="http://schemas.microsoft.com/office/drawing/2014/main" id="{D87B5756-E328-42A0-AF41-DDEA98DBA46D}"/>
              </a:ext>
            </a:extLst>
          </p:cNvPr>
          <p:cNvGraphicFramePr>
            <a:graphicFrameLocks noGrp="1"/>
          </p:cNvGraphicFramePr>
          <p:nvPr>
            <p:extLst/>
          </p:nvPr>
        </p:nvGraphicFramePr>
        <p:xfrm>
          <a:off x="87757" y="350837"/>
          <a:ext cx="9905555" cy="4934052"/>
        </p:xfrm>
        <a:graphic>
          <a:graphicData uri="http://schemas.openxmlformats.org/drawingml/2006/table">
            <a:tbl>
              <a:tblPr firstRow="1" bandRow="1">
                <a:tableStyleId>{5C22544A-7EE6-4342-B048-85BDC9FD1C3A}</a:tableStyleId>
              </a:tblPr>
              <a:tblGrid>
                <a:gridCol w="1790159">
                  <a:extLst>
                    <a:ext uri="{9D8B030D-6E8A-4147-A177-3AD203B41FA5}">
                      <a16:colId xmlns:a16="http://schemas.microsoft.com/office/drawing/2014/main" val="2433347245"/>
                    </a:ext>
                  </a:extLst>
                </a:gridCol>
                <a:gridCol w="1047576">
                  <a:extLst>
                    <a:ext uri="{9D8B030D-6E8A-4147-A177-3AD203B41FA5}">
                      <a16:colId xmlns:a16="http://schemas.microsoft.com/office/drawing/2014/main" val="2946256830"/>
                    </a:ext>
                  </a:extLst>
                </a:gridCol>
                <a:gridCol w="1047576">
                  <a:extLst>
                    <a:ext uri="{9D8B030D-6E8A-4147-A177-3AD203B41FA5}">
                      <a16:colId xmlns:a16="http://schemas.microsoft.com/office/drawing/2014/main" val="2809173071"/>
                    </a:ext>
                  </a:extLst>
                </a:gridCol>
                <a:gridCol w="1047576">
                  <a:extLst>
                    <a:ext uri="{9D8B030D-6E8A-4147-A177-3AD203B41FA5}">
                      <a16:colId xmlns:a16="http://schemas.microsoft.com/office/drawing/2014/main" val="841291330"/>
                    </a:ext>
                  </a:extLst>
                </a:gridCol>
                <a:gridCol w="1047576">
                  <a:extLst>
                    <a:ext uri="{9D8B030D-6E8A-4147-A177-3AD203B41FA5}">
                      <a16:colId xmlns:a16="http://schemas.microsoft.com/office/drawing/2014/main" val="2957252655"/>
                    </a:ext>
                  </a:extLst>
                </a:gridCol>
                <a:gridCol w="1047576">
                  <a:extLst>
                    <a:ext uri="{9D8B030D-6E8A-4147-A177-3AD203B41FA5}">
                      <a16:colId xmlns:a16="http://schemas.microsoft.com/office/drawing/2014/main" val="3764232618"/>
                    </a:ext>
                  </a:extLst>
                </a:gridCol>
                <a:gridCol w="1047576">
                  <a:extLst>
                    <a:ext uri="{9D8B030D-6E8A-4147-A177-3AD203B41FA5}">
                      <a16:colId xmlns:a16="http://schemas.microsoft.com/office/drawing/2014/main" val="3333083809"/>
                    </a:ext>
                  </a:extLst>
                </a:gridCol>
                <a:gridCol w="676282">
                  <a:extLst>
                    <a:ext uri="{9D8B030D-6E8A-4147-A177-3AD203B41FA5}">
                      <a16:colId xmlns:a16="http://schemas.microsoft.com/office/drawing/2014/main" val="1360422949"/>
                    </a:ext>
                  </a:extLst>
                </a:gridCol>
                <a:gridCol w="1153658">
                  <a:extLst>
                    <a:ext uri="{9D8B030D-6E8A-4147-A177-3AD203B41FA5}">
                      <a16:colId xmlns:a16="http://schemas.microsoft.com/office/drawing/2014/main" val="2881280223"/>
                    </a:ext>
                  </a:extLst>
                </a:gridCol>
              </a:tblGrid>
              <a:tr h="933327">
                <a:tc>
                  <a:txBody>
                    <a:bodyPr/>
                    <a:lstStyle/>
                    <a:p>
                      <a:pPr algn="ctr" fontAlgn="ctr"/>
                      <a:r>
                        <a:rPr lang="en-US" sz="2000" u="none" strike="noStrike" dirty="0">
                          <a:effectLst/>
                        </a:rPr>
                        <a:t>Project</a:t>
                      </a:r>
                      <a:endParaRPr lang="en-US" sz="2000" b="0" i="0" u="none" strike="noStrike" dirty="0">
                        <a:solidFill>
                          <a:srgbClr val="000000"/>
                        </a:solidFill>
                        <a:effectLst/>
                        <a:latin typeface="Calibri" panose="020F0502020204030204" pitchFamily="34" charset="0"/>
                      </a:endParaRPr>
                    </a:p>
                  </a:txBody>
                  <a:tcPr marL="3544" marR="3544" marT="3544" marB="0"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fontAlgn="t"/>
                      <a:r>
                        <a:rPr lang="en-US" sz="1300" u="none" strike="noStrike" dirty="0">
                          <a:effectLst/>
                        </a:rPr>
                        <a:t>Client, Team, Problem, Solution Concept</a:t>
                      </a:r>
                    </a:p>
                    <a:p>
                      <a:pPr algn="ctr" fontAlgn="t"/>
                      <a:endParaRPr lang="en-US" sz="1300" b="0" i="0" u="none" strike="noStrike" dirty="0">
                        <a:solidFill>
                          <a:srgbClr val="000000"/>
                        </a:solidFill>
                        <a:effectLst/>
                        <a:latin typeface="Calibri" panose="020F0502020204030204" pitchFamily="34" charset="0"/>
                      </a:endParaRPr>
                    </a:p>
                  </a:txBody>
                  <a:tcPr marL="3544" marR="3544" marT="3544" marB="0">
                    <a:lnT w="38100" cap="flat" cmpd="sng" algn="ctr">
                      <a:solidFill>
                        <a:schemeClr val="tx1"/>
                      </a:solidFill>
                      <a:prstDash val="solid"/>
                      <a:round/>
                      <a:headEnd type="none" w="med" len="med"/>
                      <a:tailEnd type="none" w="med" len="med"/>
                    </a:lnT>
                  </a:tcPr>
                </a:tc>
                <a:tc>
                  <a:txBody>
                    <a:bodyPr/>
                    <a:lstStyle/>
                    <a:p>
                      <a:pPr algn="ctr" fontAlgn="t"/>
                      <a:r>
                        <a:rPr lang="en-US" sz="1300" u="none" strike="noStrike" dirty="0">
                          <a:effectLst/>
                        </a:rPr>
                        <a:t>CBA, Risk Anal., Project Plan, Schedule</a:t>
                      </a:r>
                      <a:endParaRPr lang="en-US" sz="1300" b="0" i="0" u="none" strike="noStrike" dirty="0">
                        <a:solidFill>
                          <a:srgbClr val="000000"/>
                        </a:solidFill>
                        <a:effectLst/>
                        <a:latin typeface="Calibri" panose="020F0502020204030204" pitchFamily="34" charset="0"/>
                      </a:endParaRPr>
                    </a:p>
                  </a:txBody>
                  <a:tcPr marL="3544" marR="3544" marT="3544" marB="0">
                    <a:lnT w="38100" cap="flat" cmpd="sng" algn="ctr">
                      <a:solidFill>
                        <a:schemeClr val="tx1"/>
                      </a:solidFill>
                      <a:prstDash val="solid"/>
                      <a:round/>
                      <a:headEnd type="none" w="med" len="med"/>
                      <a:tailEnd type="none" w="med" len="med"/>
                    </a:lnT>
                  </a:tcPr>
                </a:tc>
                <a:tc>
                  <a:txBody>
                    <a:bodyPr/>
                    <a:lstStyle/>
                    <a:p>
                      <a:pPr algn="ctr" fontAlgn="t"/>
                      <a:r>
                        <a:rPr lang="en-US" sz="1300" u="none" strike="noStrike" dirty="0">
                          <a:effectLst/>
                        </a:rPr>
                        <a:t>Requirements, Design, Development</a:t>
                      </a:r>
                      <a:endParaRPr lang="en-US" sz="1300" b="0" i="0" u="none" strike="noStrike" dirty="0">
                        <a:solidFill>
                          <a:srgbClr val="000000"/>
                        </a:solidFill>
                        <a:effectLst/>
                        <a:latin typeface="Calibri" panose="020F0502020204030204" pitchFamily="34" charset="0"/>
                      </a:endParaRPr>
                    </a:p>
                  </a:txBody>
                  <a:tcPr marL="3544" marR="3544" marT="3544" marB="0">
                    <a:lnT w="38100" cap="flat" cmpd="sng" algn="ctr">
                      <a:solidFill>
                        <a:schemeClr val="tx1"/>
                      </a:solidFill>
                      <a:prstDash val="solid"/>
                      <a:round/>
                      <a:headEnd type="none" w="med" len="med"/>
                      <a:tailEnd type="none" w="med" len="med"/>
                    </a:lnT>
                  </a:tcPr>
                </a:tc>
                <a:tc>
                  <a:txBody>
                    <a:bodyPr/>
                    <a:lstStyle/>
                    <a:p>
                      <a:pPr algn="ctr" fontAlgn="t"/>
                      <a:r>
                        <a:rPr lang="en-US" sz="1300" u="none" strike="noStrike" dirty="0">
                          <a:effectLst/>
                        </a:rPr>
                        <a:t>Results, Conclusions, Lessons Learned, Challenges</a:t>
                      </a:r>
                      <a:endParaRPr lang="en-US" sz="1300" b="0" i="0" u="none" strike="noStrike" dirty="0">
                        <a:solidFill>
                          <a:srgbClr val="000000"/>
                        </a:solidFill>
                        <a:effectLst/>
                        <a:latin typeface="Calibri" panose="020F0502020204030204" pitchFamily="34" charset="0"/>
                      </a:endParaRPr>
                    </a:p>
                  </a:txBody>
                  <a:tcPr marL="3544" marR="3544" marT="3544" marB="0">
                    <a:lnT w="38100" cap="flat" cmpd="sng" algn="ctr">
                      <a:solidFill>
                        <a:schemeClr val="tx1"/>
                      </a:solidFill>
                      <a:prstDash val="solid"/>
                      <a:round/>
                      <a:headEnd type="none" w="med" len="med"/>
                      <a:tailEnd type="none" w="med" len="med"/>
                    </a:lnT>
                  </a:tcPr>
                </a:tc>
                <a:tc>
                  <a:txBody>
                    <a:bodyPr/>
                    <a:lstStyle/>
                    <a:p>
                      <a:pPr algn="ctr" fontAlgn="t"/>
                      <a:r>
                        <a:rPr lang="en-US" sz="1300" u="none" strike="noStrike" dirty="0">
                          <a:effectLst/>
                        </a:rPr>
                        <a:t> Demon-</a:t>
                      </a:r>
                      <a:r>
                        <a:rPr lang="en-US" sz="1300" u="none" strike="noStrike" dirty="0" err="1">
                          <a:effectLst/>
                        </a:rPr>
                        <a:t>stration</a:t>
                      </a:r>
                      <a:r>
                        <a:rPr lang="en-US" sz="1300" u="none" strike="noStrike" dirty="0">
                          <a:effectLst/>
                        </a:rPr>
                        <a:t> of Solution</a:t>
                      </a:r>
                      <a:endParaRPr lang="en-US" sz="1300" b="0" i="0" u="none" strike="noStrike" dirty="0">
                        <a:solidFill>
                          <a:srgbClr val="000000"/>
                        </a:solidFill>
                        <a:effectLst/>
                        <a:latin typeface="Calibri" panose="020F0502020204030204" pitchFamily="34" charset="0"/>
                      </a:endParaRPr>
                    </a:p>
                  </a:txBody>
                  <a:tcPr marL="3544" marR="3544" marT="3544" marB="0">
                    <a:lnT w="38100" cap="flat" cmpd="sng" algn="ctr">
                      <a:solidFill>
                        <a:schemeClr val="tx1"/>
                      </a:solidFill>
                      <a:prstDash val="solid"/>
                      <a:round/>
                      <a:headEnd type="none" w="med" len="med"/>
                      <a:tailEnd type="none" w="med" len="med"/>
                    </a:lnT>
                  </a:tcPr>
                </a:tc>
                <a:tc>
                  <a:txBody>
                    <a:bodyPr/>
                    <a:lstStyle/>
                    <a:p>
                      <a:pPr algn="ctr" fontAlgn="t"/>
                      <a:r>
                        <a:rPr lang="en-US" sz="1300" u="none" strike="noStrike" dirty="0">
                          <a:effectLst/>
                        </a:rPr>
                        <a:t>Presentation, Slides, Speaking</a:t>
                      </a:r>
                      <a:endParaRPr lang="en-US" sz="1300" b="0" i="0" u="none" strike="noStrike" dirty="0">
                        <a:solidFill>
                          <a:srgbClr val="000000"/>
                        </a:solidFill>
                        <a:effectLst/>
                        <a:latin typeface="Calibri" panose="020F0502020204030204" pitchFamily="34" charset="0"/>
                      </a:endParaRPr>
                    </a:p>
                  </a:txBody>
                  <a:tcPr marL="3544" marR="3544" marT="3544" marB="0">
                    <a:lnT w="38100" cap="flat" cmpd="sng" algn="ctr">
                      <a:solidFill>
                        <a:schemeClr val="tx1"/>
                      </a:solidFill>
                      <a:prstDash val="solid"/>
                      <a:round/>
                      <a:headEnd type="none" w="med" len="med"/>
                      <a:tailEnd type="none" w="med" len="med"/>
                    </a:lnT>
                  </a:tcPr>
                </a:tc>
                <a:tc>
                  <a:txBody>
                    <a:bodyPr/>
                    <a:lstStyle/>
                    <a:p>
                      <a:pPr algn="ctr" fontAlgn="t"/>
                      <a:r>
                        <a:rPr lang="en-US" sz="1300" u="none" strike="noStrike" dirty="0">
                          <a:effectLst/>
                        </a:rPr>
                        <a:t>Total</a:t>
                      </a:r>
                      <a:endParaRPr lang="en-US" sz="1300" b="0" i="0" u="none" strike="noStrike" dirty="0">
                        <a:solidFill>
                          <a:srgbClr val="000000"/>
                        </a:solidFill>
                        <a:effectLst/>
                        <a:latin typeface="Calibri" panose="020F0502020204030204" pitchFamily="34" charset="0"/>
                      </a:endParaRPr>
                    </a:p>
                  </a:txBody>
                  <a:tcPr marL="3544" marR="3544" marT="3544" marB="0">
                    <a:lnT w="38100" cap="flat" cmpd="sng" algn="ctr">
                      <a:solidFill>
                        <a:schemeClr val="tx1"/>
                      </a:solidFill>
                      <a:prstDash val="solid"/>
                      <a:round/>
                      <a:headEnd type="none" w="med" len="med"/>
                      <a:tailEnd type="none" w="med" len="med"/>
                    </a:lnT>
                  </a:tcPr>
                </a:tc>
                <a:tc>
                  <a:txBody>
                    <a:bodyPr/>
                    <a:lstStyle/>
                    <a:p>
                      <a:pPr algn="ctr" fontAlgn="t"/>
                      <a:r>
                        <a:rPr lang="en-US" sz="1300" u="none" strike="noStrike" dirty="0">
                          <a:effectLst/>
                        </a:rPr>
                        <a:t>Rank Order (1=Best) No ties. Do not Rank own Team</a:t>
                      </a:r>
                      <a:endParaRPr lang="en-US" sz="1300" b="0" i="0" u="none" strike="noStrike" dirty="0">
                        <a:solidFill>
                          <a:srgbClr val="000000"/>
                        </a:solidFill>
                        <a:effectLst/>
                        <a:latin typeface="Calibri" panose="020F0502020204030204" pitchFamily="34" charset="0"/>
                      </a:endParaRPr>
                    </a:p>
                  </a:txBody>
                  <a:tcPr marL="3544" marR="3544" marT="3544" marB="0">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1412553"/>
                  </a:ext>
                </a:extLst>
              </a:tr>
              <a:tr h="210739">
                <a:tc>
                  <a:txBody>
                    <a:bodyPr/>
                    <a:lstStyle/>
                    <a:p>
                      <a:pPr algn="ctr" fontAlgn="b"/>
                      <a:r>
                        <a:rPr lang="en-US" sz="1600" u="none" strike="noStrike">
                          <a:effectLst/>
                        </a:rPr>
                        <a:t>Points Possible</a:t>
                      </a:r>
                      <a:endParaRPr lang="en-US" sz="1600" b="0" i="0" u="none" strike="noStrike">
                        <a:solidFill>
                          <a:srgbClr val="000000"/>
                        </a:solidFill>
                        <a:effectLst/>
                        <a:latin typeface="Calibri" panose="020F0502020204030204" pitchFamily="34" charset="0"/>
                      </a:endParaRPr>
                    </a:p>
                  </a:txBody>
                  <a:tcPr marL="3544" marR="3544" marT="3544" marB="0" anchor="b">
                    <a:lnL w="38100" cap="flat" cmpd="sng" algn="ctr">
                      <a:solidFill>
                        <a:schemeClr val="tx1"/>
                      </a:solidFill>
                      <a:prstDash val="solid"/>
                      <a:round/>
                      <a:headEnd type="none" w="med" len="med"/>
                      <a:tailEnd type="none" w="med" len="med"/>
                    </a:lnL>
                  </a:tcPr>
                </a:tc>
                <a:tc>
                  <a:txBody>
                    <a:bodyPr/>
                    <a:lstStyle/>
                    <a:p>
                      <a:pPr algn="ctr" fontAlgn="ctr"/>
                      <a:r>
                        <a:rPr lang="en-US" sz="1600" u="none" strike="noStrike">
                          <a:effectLst/>
                        </a:rPr>
                        <a:t>1.0</a:t>
                      </a:r>
                      <a:endParaRPr lang="en-US" sz="1600" b="0"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1600" u="none" strike="noStrike">
                          <a:effectLst/>
                        </a:rPr>
                        <a:t>1.0</a:t>
                      </a:r>
                      <a:endParaRPr lang="en-US" sz="1600" b="0"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1600" u="none" strike="noStrike">
                          <a:effectLst/>
                        </a:rPr>
                        <a:t>10.0</a:t>
                      </a:r>
                      <a:endParaRPr lang="en-US" sz="1600" b="0"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1600" u="none" strike="noStrike" dirty="0">
                          <a:effectLst/>
                        </a:rPr>
                        <a:t>(1-5)</a:t>
                      </a:r>
                      <a:endParaRPr lang="en-US" sz="1600" b="0" i="0" u="none" strike="noStrike" dirty="0">
                        <a:solidFill>
                          <a:srgbClr val="000000"/>
                        </a:solidFill>
                        <a:effectLst/>
                        <a:latin typeface="Calibri" panose="020F0502020204030204" pitchFamily="34" charset="0"/>
                      </a:endParaRPr>
                    </a:p>
                  </a:txBody>
                  <a:tcPr marL="3544" marR="3544" marT="3544" marB="0"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84145932"/>
                  </a:ext>
                </a:extLst>
              </a:tr>
              <a:tr h="561012">
                <a:tc>
                  <a:txBody>
                    <a:bodyPr/>
                    <a:lstStyle/>
                    <a:p>
                      <a:pPr algn="ctr" fontAlgn="ctr"/>
                      <a:r>
                        <a:rPr lang="en-US" sz="1400" u="none" strike="noStrike" dirty="0">
                          <a:effectLst/>
                        </a:rPr>
                        <a:t>Team 5: OTELCO</a:t>
                      </a:r>
                      <a:endParaRPr lang="en-US" sz="1400" b="1" i="0" u="none" strike="noStrike" dirty="0">
                        <a:solidFill>
                          <a:srgbClr val="000000"/>
                        </a:solidFill>
                        <a:effectLst/>
                        <a:latin typeface="Calibri" panose="020F0502020204030204" pitchFamily="34" charset="0"/>
                      </a:endParaRPr>
                    </a:p>
                  </a:txBody>
                  <a:tcPr marL="3544" marR="3544" marT="3544" marB="0" anchor="ctr">
                    <a:lnL w="38100" cap="flat" cmpd="sng" algn="ctr">
                      <a:solidFill>
                        <a:schemeClr val="tx1"/>
                      </a:solidFill>
                      <a:prstDash val="solid"/>
                      <a:round/>
                      <a:headEnd type="none" w="med" len="med"/>
                      <a:tailEnd type="none" w="med" len="med"/>
                    </a:lnL>
                  </a:tcP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1600" u="none" strike="noStrike" dirty="0">
                          <a:effectLst/>
                        </a:rPr>
                        <a:t>0.0</a:t>
                      </a:r>
                      <a:endParaRPr lang="en-US" sz="1600" b="1" i="0" u="none" strike="noStrike" dirty="0">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dirty="0">
                          <a:effectLst/>
                        </a:rPr>
                        <a:t> </a:t>
                      </a:r>
                      <a:endParaRPr lang="en-US" sz="2000" b="1" i="0" u="none" strike="noStrike" dirty="0">
                        <a:solidFill>
                          <a:srgbClr val="000000"/>
                        </a:solidFill>
                        <a:effectLst/>
                        <a:latin typeface="Calibri" panose="020F0502020204030204" pitchFamily="34" charset="0"/>
                      </a:endParaRPr>
                    </a:p>
                  </a:txBody>
                  <a:tcPr marL="3544" marR="3544" marT="3544" marB="0"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99482764"/>
                  </a:ext>
                </a:extLst>
              </a:tr>
              <a:tr h="561012">
                <a:tc>
                  <a:txBody>
                    <a:bodyPr/>
                    <a:lstStyle/>
                    <a:p>
                      <a:pPr algn="ctr" fontAlgn="ctr"/>
                      <a:endParaRPr lang="en-US" sz="800" u="none" strike="noStrike" dirty="0">
                        <a:effectLst/>
                      </a:endParaRPr>
                    </a:p>
                    <a:p>
                      <a:pPr algn="ctr" fontAlgn="ctr"/>
                      <a:r>
                        <a:rPr lang="en-US" sz="1400" u="none" strike="noStrike" dirty="0">
                          <a:effectLst/>
                        </a:rPr>
                        <a:t>Team 2: AM/PM Design &amp; </a:t>
                      </a:r>
                      <a:r>
                        <a:rPr lang="en-US" sz="1400" u="none" strike="noStrike" dirty="0" err="1">
                          <a:effectLst/>
                        </a:rPr>
                        <a:t>DemoWorks</a:t>
                      </a:r>
                      <a:endParaRPr lang="en-US" sz="1400" u="none" strike="noStrike" dirty="0">
                        <a:effectLst/>
                      </a:endParaRPr>
                    </a:p>
                    <a:p>
                      <a:pPr algn="ctr" fontAlgn="ctr"/>
                      <a:endParaRPr lang="en-US" sz="800" b="1" i="0" u="none" strike="noStrike" dirty="0">
                        <a:solidFill>
                          <a:srgbClr val="000000"/>
                        </a:solidFill>
                        <a:effectLst/>
                        <a:latin typeface="Calibri" panose="020F0502020204030204" pitchFamily="34" charset="0"/>
                      </a:endParaRPr>
                    </a:p>
                  </a:txBody>
                  <a:tcPr marL="3544" marR="3544" marT="3544" marB="0" anchor="ctr">
                    <a:lnL w="38100" cap="flat" cmpd="sng" algn="ctr">
                      <a:solidFill>
                        <a:schemeClr val="tx1"/>
                      </a:solidFill>
                      <a:prstDash val="solid"/>
                      <a:round/>
                      <a:headEnd type="none" w="med" len="med"/>
                      <a:tailEnd type="none" w="med" len="med"/>
                    </a:lnL>
                  </a:tcP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dirty="0">
                          <a:effectLst/>
                        </a:rPr>
                        <a:t> </a:t>
                      </a:r>
                      <a:endParaRPr lang="en-US" sz="2000" b="1" i="0" u="none" strike="noStrike" dirty="0">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1600" u="none" strike="noStrike" dirty="0">
                          <a:effectLst/>
                        </a:rPr>
                        <a:t>0.0</a:t>
                      </a:r>
                      <a:endParaRPr lang="en-US" sz="1600" b="1" i="0" u="none" strike="noStrike" dirty="0">
                        <a:solidFill>
                          <a:srgbClr val="000000"/>
                        </a:solidFill>
                        <a:effectLst/>
                        <a:latin typeface="Calibri" panose="020F0502020204030204" pitchFamily="34" charset="0"/>
                      </a:endParaRPr>
                    </a:p>
                  </a:txBody>
                  <a:tcPr marL="3544" marR="3544" marT="3544" marB="0" anchor="ctr"/>
                </a:tc>
                <a:tc>
                  <a:txBody>
                    <a:bodyPr/>
                    <a:lstStyle/>
                    <a:p>
                      <a:pPr algn="ctr" fontAlgn="ctr"/>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3544" marR="3544" marT="3544" marB="0"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23880023"/>
                  </a:ext>
                </a:extLst>
              </a:tr>
              <a:tr h="561012">
                <a:tc>
                  <a:txBody>
                    <a:bodyPr/>
                    <a:lstStyle/>
                    <a:p>
                      <a:pPr algn="ctr" fontAlgn="ctr"/>
                      <a:r>
                        <a:rPr lang="en-US" sz="1400" u="none" strike="noStrike" dirty="0">
                          <a:effectLst/>
                        </a:rPr>
                        <a:t>Team 4: RPI Air Force ROTC </a:t>
                      </a:r>
                      <a:endParaRPr lang="en-US" sz="1400" b="1" i="0" u="none" strike="noStrike" dirty="0">
                        <a:solidFill>
                          <a:srgbClr val="000000"/>
                        </a:solidFill>
                        <a:effectLst/>
                        <a:latin typeface="Calibri" panose="020F0502020204030204" pitchFamily="34" charset="0"/>
                      </a:endParaRPr>
                    </a:p>
                  </a:txBody>
                  <a:tcPr marL="3544" marR="3544" marT="3544" marB="0" anchor="ctr">
                    <a:lnL w="38100" cap="flat" cmpd="sng" algn="ctr">
                      <a:solidFill>
                        <a:schemeClr val="tx1"/>
                      </a:solidFill>
                      <a:prstDash val="solid"/>
                      <a:round/>
                      <a:headEnd type="none" w="med" len="med"/>
                      <a:tailEnd type="none" w="med" len="med"/>
                    </a:lnL>
                  </a:tcP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dirty="0">
                          <a:effectLst/>
                        </a:rPr>
                        <a:t> </a:t>
                      </a:r>
                      <a:endParaRPr lang="en-US" sz="2000" b="1" i="0" u="none" strike="noStrike" dirty="0">
                        <a:solidFill>
                          <a:srgbClr val="000000"/>
                        </a:solidFill>
                        <a:effectLst/>
                        <a:latin typeface="Calibri" panose="020F0502020204030204" pitchFamily="34" charset="0"/>
                      </a:endParaRPr>
                    </a:p>
                  </a:txBody>
                  <a:tcPr marL="3544" marR="3544" marT="3544" marB="0" anchor="ctr"/>
                </a:tc>
                <a:tc>
                  <a:txBody>
                    <a:bodyPr/>
                    <a:lstStyle/>
                    <a:p>
                      <a:pPr algn="ctr" fontAlgn="ctr"/>
                      <a:r>
                        <a:rPr lang="en-US" sz="1600" u="none" strike="noStrike" dirty="0">
                          <a:effectLst/>
                        </a:rPr>
                        <a:t>0.0</a:t>
                      </a:r>
                      <a:endParaRPr lang="en-US" sz="1600" b="1" i="0" u="none" strike="noStrike" dirty="0">
                        <a:solidFill>
                          <a:srgbClr val="000000"/>
                        </a:solidFill>
                        <a:effectLst/>
                        <a:latin typeface="Calibri" panose="020F0502020204030204" pitchFamily="34" charset="0"/>
                      </a:endParaRPr>
                    </a:p>
                  </a:txBody>
                  <a:tcPr marL="3544" marR="3544" marT="3544" marB="0" anchor="ctr"/>
                </a:tc>
                <a:tc>
                  <a:txBody>
                    <a:bodyPr/>
                    <a:lstStyle/>
                    <a:p>
                      <a:pPr algn="ctr" fontAlgn="ctr"/>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3544" marR="3544" marT="3544" marB="0"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07384094"/>
                  </a:ext>
                </a:extLst>
              </a:tr>
              <a:tr h="561012">
                <a:tc>
                  <a:txBody>
                    <a:bodyPr/>
                    <a:lstStyle/>
                    <a:p>
                      <a:pPr algn="ctr" fontAlgn="ctr"/>
                      <a:r>
                        <a:rPr lang="en-US" sz="1400" u="none" strike="noStrike" dirty="0">
                          <a:effectLst/>
                        </a:rPr>
                        <a:t>Team 3: Cure Dystopia Now </a:t>
                      </a:r>
                      <a:endParaRPr lang="en-US" sz="1400" b="1" i="0" u="none" strike="noStrike" dirty="0">
                        <a:solidFill>
                          <a:srgbClr val="000000"/>
                        </a:solidFill>
                        <a:effectLst/>
                        <a:latin typeface="Calibri" panose="020F0502020204030204" pitchFamily="34" charset="0"/>
                      </a:endParaRPr>
                    </a:p>
                  </a:txBody>
                  <a:tcPr marL="3544" marR="3544" marT="3544" marB="0" anchor="ctr">
                    <a:lnL w="38100" cap="flat" cmpd="sng" algn="ctr">
                      <a:solidFill>
                        <a:schemeClr val="tx1"/>
                      </a:solidFill>
                      <a:prstDash val="solid"/>
                      <a:round/>
                      <a:headEnd type="none" w="med" len="med"/>
                      <a:tailEnd type="none" w="med" len="med"/>
                    </a:lnL>
                  </a:tcP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1600" u="none" strike="noStrike" dirty="0">
                          <a:effectLst/>
                        </a:rPr>
                        <a:t>0.0</a:t>
                      </a:r>
                      <a:endParaRPr lang="en-US" sz="1600" b="1" i="0" u="none" strike="noStrike" dirty="0">
                        <a:solidFill>
                          <a:srgbClr val="000000"/>
                        </a:solidFill>
                        <a:effectLst/>
                        <a:latin typeface="Calibri" panose="020F0502020204030204" pitchFamily="34" charset="0"/>
                      </a:endParaRPr>
                    </a:p>
                  </a:txBody>
                  <a:tcPr marL="3544" marR="3544" marT="3544" marB="0" anchor="ctr"/>
                </a:tc>
                <a:tc>
                  <a:txBody>
                    <a:bodyPr/>
                    <a:lstStyle/>
                    <a:p>
                      <a:pPr algn="ctr" fontAlgn="ctr"/>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3544" marR="3544" marT="3544" marB="0"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19363442"/>
                  </a:ext>
                </a:extLst>
              </a:tr>
              <a:tr h="561012">
                <a:tc>
                  <a:txBody>
                    <a:bodyPr/>
                    <a:lstStyle/>
                    <a:p>
                      <a:pPr algn="ctr" fontAlgn="ctr"/>
                      <a:r>
                        <a:rPr lang="en-US" sz="1400" u="none" strike="noStrike" dirty="0">
                          <a:effectLst/>
                        </a:rPr>
                        <a:t>Team 1: Troy Cloth &amp; Paper Co.</a:t>
                      </a:r>
                      <a:endParaRPr lang="en-US" sz="1400" b="1" i="0" u="none" strike="noStrike" dirty="0">
                        <a:solidFill>
                          <a:srgbClr val="000000"/>
                        </a:solidFill>
                        <a:effectLst/>
                        <a:latin typeface="Calibri" panose="020F0502020204030204" pitchFamily="34" charset="0"/>
                      </a:endParaRPr>
                    </a:p>
                  </a:txBody>
                  <a:tcPr marL="3544" marR="3544" marT="3544" marB="0" anchor="ctr">
                    <a:lnL w="38100" cap="flat" cmpd="sng" algn="ctr">
                      <a:solidFill>
                        <a:schemeClr val="tx1"/>
                      </a:solidFill>
                      <a:prstDash val="solid"/>
                      <a:round/>
                      <a:headEnd type="none" w="med" len="med"/>
                      <a:tailEnd type="none" w="med" len="med"/>
                    </a:lnL>
                  </a:tcP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tc>
                <a:tc>
                  <a:txBody>
                    <a:bodyPr/>
                    <a:lstStyle/>
                    <a:p>
                      <a:pPr algn="ctr" fontAlgn="ctr"/>
                      <a:r>
                        <a:rPr lang="en-US" sz="1600" u="none" strike="noStrike" dirty="0">
                          <a:effectLst/>
                        </a:rPr>
                        <a:t>0.0</a:t>
                      </a:r>
                      <a:endParaRPr lang="en-US" sz="1600" b="1" i="0" u="none" strike="noStrike" dirty="0">
                        <a:solidFill>
                          <a:srgbClr val="000000"/>
                        </a:solidFill>
                        <a:effectLst/>
                        <a:latin typeface="Calibri" panose="020F0502020204030204" pitchFamily="34" charset="0"/>
                      </a:endParaRPr>
                    </a:p>
                  </a:txBody>
                  <a:tcPr marL="3544" marR="3544" marT="3544" marB="0" anchor="ctr"/>
                </a:tc>
                <a:tc>
                  <a:txBody>
                    <a:bodyPr/>
                    <a:lstStyle/>
                    <a:p>
                      <a:pPr algn="ctr" fontAlgn="ctr"/>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3544" marR="3544" marT="3544" marB="0"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85969597"/>
                  </a:ext>
                </a:extLst>
              </a:tr>
              <a:tr h="561012">
                <a:tc>
                  <a:txBody>
                    <a:bodyPr/>
                    <a:lstStyle/>
                    <a:p>
                      <a:pPr algn="ctr" fontAlgn="ctr"/>
                      <a:r>
                        <a:rPr lang="en-US" sz="1400" u="none" strike="noStrike" dirty="0">
                          <a:effectLst/>
                        </a:rPr>
                        <a:t>Team 6: </a:t>
                      </a:r>
                      <a:r>
                        <a:rPr lang="en-US" sz="1400" u="none" strike="noStrike" dirty="0" err="1">
                          <a:effectLst/>
                        </a:rPr>
                        <a:t>Carme.AI</a:t>
                      </a:r>
                      <a:endParaRPr lang="en-US" sz="1400" b="1" i="0" u="none" strike="noStrike" dirty="0">
                        <a:solidFill>
                          <a:srgbClr val="000000"/>
                        </a:solidFill>
                        <a:effectLst/>
                        <a:latin typeface="Calibri" panose="020F0502020204030204" pitchFamily="34" charset="0"/>
                      </a:endParaRPr>
                    </a:p>
                  </a:txBody>
                  <a:tcPr marL="3544" marR="3544" marT="3544" marB="0"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 </a:t>
                      </a:r>
                      <a:endParaRPr lang="en-US" sz="2000" b="1" i="0" u="none" strike="noStrike" dirty="0">
                        <a:solidFill>
                          <a:srgbClr val="000000"/>
                        </a:solidFill>
                        <a:effectLst/>
                        <a:latin typeface="Calibri" panose="020F0502020204030204" pitchFamily="34" charset="0"/>
                      </a:endParaRPr>
                    </a:p>
                  </a:txBody>
                  <a:tcPr marL="3544" marR="3544" marT="3544" marB="0" anchor="ctr">
                    <a:lnB w="381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lnB w="381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lnB w="381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 </a:t>
                      </a:r>
                      <a:endParaRPr lang="en-US" sz="2000" b="1" i="0" u="none" strike="noStrike" dirty="0">
                        <a:solidFill>
                          <a:srgbClr val="000000"/>
                        </a:solidFill>
                        <a:effectLst/>
                        <a:latin typeface="Calibri" panose="020F0502020204030204" pitchFamily="34" charset="0"/>
                      </a:endParaRPr>
                    </a:p>
                  </a:txBody>
                  <a:tcPr marL="3544" marR="3544" marT="3544" marB="0" anchor="ctr">
                    <a:lnB w="381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lnB w="381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 </a:t>
                      </a:r>
                      <a:endParaRPr lang="en-US" sz="2000" b="1" i="0" u="none" strike="noStrike">
                        <a:solidFill>
                          <a:srgbClr val="000000"/>
                        </a:solidFill>
                        <a:effectLst/>
                        <a:latin typeface="Calibri" panose="020F0502020204030204" pitchFamily="34" charset="0"/>
                      </a:endParaRPr>
                    </a:p>
                  </a:txBody>
                  <a:tcPr marL="3544" marR="3544" marT="3544" marB="0" anchor="ctr">
                    <a:lnB w="381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rPr>
                        <a:t>0.0</a:t>
                      </a:r>
                      <a:endParaRPr lang="en-US" sz="1600" b="1" i="0" u="none" strike="noStrike" dirty="0">
                        <a:solidFill>
                          <a:srgbClr val="000000"/>
                        </a:solidFill>
                        <a:effectLst/>
                        <a:latin typeface="Calibri" panose="020F0502020204030204" pitchFamily="34" charset="0"/>
                      </a:endParaRPr>
                    </a:p>
                  </a:txBody>
                  <a:tcPr marL="3544" marR="3544" marT="3544" marB="0" anchor="ctr">
                    <a:lnB w="38100" cap="flat" cmpd="sng" algn="ctr">
                      <a:solidFill>
                        <a:schemeClr val="tx1"/>
                      </a:solidFill>
                      <a:prstDash val="solid"/>
                      <a:round/>
                      <a:headEnd type="none" w="med" len="med"/>
                      <a:tailEnd type="none" w="med" len="med"/>
                    </a:lnB>
                  </a:tcPr>
                </a:tc>
                <a:tc>
                  <a:txBody>
                    <a:bodyPr/>
                    <a:lstStyle/>
                    <a:p>
                      <a:pPr algn="ctr" fontAlgn="ctr"/>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3544" marR="3544" marT="3544" marB="0"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8162390"/>
                  </a:ext>
                </a:extLst>
              </a:tr>
            </a:tbl>
          </a:graphicData>
        </a:graphic>
      </p:graphicFrame>
    </p:spTree>
    <p:extLst>
      <p:ext uri="{BB962C8B-B14F-4D97-AF65-F5344CB8AC3E}">
        <p14:creationId xmlns:p14="http://schemas.microsoft.com/office/powerpoint/2010/main" val="3721080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ChangeArrowheads="1"/>
          </p:cNvSpPr>
          <p:nvPr/>
        </p:nvSpPr>
        <p:spPr bwMode="auto">
          <a:xfrm>
            <a:off x="529" y="3581001"/>
            <a:ext cx="65" cy="39767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rIns="0" anchor="ct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endParaRPr lang="en-US" altLang="en-US" sz="1984">
              <a:latin typeface="Times New Roman" pitchFamily="18" charset="0"/>
            </a:endParaRPr>
          </a:p>
        </p:txBody>
      </p:sp>
      <p:graphicFrame>
        <p:nvGraphicFramePr>
          <p:cNvPr id="1130499" name="Group 3"/>
          <p:cNvGraphicFramePr>
            <a:graphicFrameLocks noGrp="1"/>
          </p:cNvGraphicFramePr>
          <p:nvPr>
            <p:ph/>
            <p:extLst/>
          </p:nvPr>
        </p:nvGraphicFramePr>
        <p:xfrm>
          <a:off x="336514" y="251989"/>
          <a:ext cx="9428198" cy="6926211"/>
        </p:xfrm>
        <a:graphic>
          <a:graphicData uri="http://schemas.openxmlformats.org/drawingml/2006/table">
            <a:tbl>
              <a:tblPr/>
              <a:tblGrid>
                <a:gridCol w="3888673">
                  <a:extLst>
                    <a:ext uri="{9D8B030D-6E8A-4147-A177-3AD203B41FA5}">
                      <a16:colId xmlns:a16="http://schemas.microsoft.com/office/drawing/2014/main" val="20000"/>
                    </a:ext>
                  </a:extLst>
                </a:gridCol>
                <a:gridCol w="723522">
                  <a:extLst>
                    <a:ext uri="{9D8B030D-6E8A-4147-A177-3AD203B41FA5}">
                      <a16:colId xmlns:a16="http://schemas.microsoft.com/office/drawing/2014/main" val="20001"/>
                    </a:ext>
                  </a:extLst>
                </a:gridCol>
                <a:gridCol w="1555061">
                  <a:extLst>
                    <a:ext uri="{9D8B030D-6E8A-4147-A177-3AD203B41FA5}">
                      <a16:colId xmlns:a16="http://schemas.microsoft.com/office/drawing/2014/main" val="20002"/>
                    </a:ext>
                  </a:extLst>
                </a:gridCol>
                <a:gridCol w="1661043">
                  <a:extLst>
                    <a:ext uri="{9D8B030D-6E8A-4147-A177-3AD203B41FA5}">
                      <a16:colId xmlns:a16="http://schemas.microsoft.com/office/drawing/2014/main" val="20003"/>
                    </a:ext>
                  </a:extLst>
                </a:gridCol>
                <a:gridCol w="1599899">
                  <a:extLst>
                    <a:ext uri="{9D8B030D-6E8A-4147-A177-3AD203B41FA5}">
                      <a16:colId xmlns:a16="http://schemas.microsoft.com/office/drawing/2014/main" val="20004"/>
                    </a:ext>
                  </a:extLst>
                </a:gridCol>
              </a:tblGrid>
              <a:tr h="689409">
                <a:tc gridSpan="5">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300" b="1" i="0" u="none" strike="noStrike" cap="none" normalizeH="0" baseline="0">
                          <a:ln>
                            <a:noFill/>
                          </a:ln>
                          <a:solidFill>
                            <a:schemeClr val="tx1"/>
                          </a:solidFill>
                          <a:effectLst/>
                          <a:latin typeface="Arial" charset="0"/>
                          <a:cs typeface="Arial" charset="0"/>
                        </a:rPr>
                        <a:t>Evaluate the Performance of each Team Member on the Term Project (Score from 1-10 with 1 being poor and 10 being excellent)</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2764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1" i="0" u="none" strike="noStrike" cap="none" normalizeH="0" baseline="0">
                          <a:ln>
                            <a:noFill/>
                          </a:ln>
                          <a:solidFill>
                            <a:schemeClr val="tx1"/>
                          </a:solidFill>
                          <a:effectLst/>
                          <a:latin typeface="Arial" charset="0"/>
                          <a:cs typeface="Arial" charset="0"/>
                        </a:rPr>
                        <a:t>Team Members</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Self</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Other Team Member 1 Enter Name Below</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Other Team Member 2 Enter Name Below</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Other Team Member 3 Enter Name Below</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503972">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1" i="0" u="none" strike="noStrike" cap="none" normalizeH="0" baseline="0">
                          <a:ln>
                            <a:noFill/>
                          </a:ln>
                          <a:solidFill>
                            <a:schemeClr val="tx1"/>
                          </a:solidFill>
                          <a:effectLst/>
                          <a:latin typeface="Arial" charset="0"/>
                          <a:cs typeface="Arial" charset="0"/>
                        </a:rPr>
                        <a:t>Evaluation Criteria/                                Names</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20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Contribute to the ideas for the team project</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67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Attend and actively participate in team meetings</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0952">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Contribute by being a good team leader</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367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Contribute by being a good listener and team follower</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367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Provide deliverables to team on time as committed</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367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Contribute to the planning and organization of the project</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367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Contribute to the technical aspects of the project</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367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Contribute to the writing and presentation of the project</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367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Contribute fair share of the overall workload to the project</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6920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Overall contribution to the team project</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6920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 </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6920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Total</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 </a:t>
                      </a:r>
                      <a:endParaRPr kumimoji="0" lang="en-US" sz="2600" b="0" i="0" u="none" strike="noStrike" cap="none" normalizeH="0" baseline="0" dirty="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018540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A44FBBF-878F-4417-8F56-E03E710849AC}"/>
              </a:ext>
            </a:extLst>
          </p:cNvPr>
          <p:cNvSpPr>
            <a:spLocks noGrp="1"/>
          </p:cNvSpPr>
          <p:nvPr>
            <p:ph type="title"/>
          </p:nvPr>
        </p:nvSpPr>
        <p:spPr>
          <a:xfrm>
            <a:off x="849313" y="-258763"/>
            <a:ext cx="8399462" cy="1260476"/>
          </a:xfrm>
        </p:spPr>
        <p:txBody>
          <a:bodyPr/>
          <a:lstStyle/>
          <a:p>
            <a:pPr eaLnBrk="1" hangingPunct="1"/>
            <a:r>
              <a:rPr lang="en-US" altLang="en-US" sz="2800" dirty="0">
                <a:ea typeface="ＭＳ Ｐゴシック" panose="020B0600070205080204" pitchFamily="34" charset="-128"/>
              </a:rPr>
              <a:t>Managing IT Resources: ITWS 4310</a:t>
            </a:r>
            <a:br>
              <a:rPr lang="en-US" altLang="en-US" sz="2800" dirty="0">
                <a:ea typeface="ＭＳ Ｐゴシック" panose="020B0600070205080204" pitchFamily="34" charset="-128"/>
              </a:rPr>
            </a:br>
            <a:r>
              <a:rPr lang="en-US" altLang="en-US" sz="2800" dirty="0">
                <a:ea typeface="ＭＳ Ｐゴシック" panose="020B0600070205080204" pitchFamily="34" charset="-128"/>
              </a:rPr>
              <a:t>Term Project Report Outline</a:t>
            </a:r>
          </a:p>
        </p:txBody>
      </p:sp>
      <p:sp>
        <p:nvSpPr>
          <p:cNvPr id="41987" name="Rectangle 3">
            <a:extLst>
              <a:ext uri="{FF2B5EF4-FFF2-40B4-BE49-F238E27FC236}">
                <a16:creationId xmlns:a16="http://schemas.microsoft.com/office/drawing/2014/main" id="{79CF32C9-FA39-4E78-94CC-84501D074650}"/>
              </a:ext>
            </a:extLst>
          </p:cNvPr>
          <p:cNvSpPr>
            <a:spLocks noGrp="1"/>
          </p:cNvSpPr>
          <p:nvPr>
            <p:ph idx="1"/>
          </p:nvPr>
        </p:nvSpPr>
        <p:spPr>
          <a:xfrm>
            <a:off x="1176338" y="1036638"/>
            <a:ext cx="8904287" cy="5207000"/>
          </a:xfrm>
        </p:spPr>
        <p:txBody>
          <a:bodyPr/>
          <a:lstStyle/>
          <a:p>
            <a:pPr eaLnBrk="1" hangingPunct="1">
              <a:lnSpc>
                <a:spcPct val="90000"/>
              </a:lnSpc>
              <a:buFontTx/>
              <a:buNone/>
            </a:pPr>
            <a:r>
              <a:rPr lang="en-US" altLang="en-US" sz="1400" b="1" dirty="0">
                <a:solidFill>
                  <a:schemeClr val="accent5">
                    <a:lumMod val="75000"/>
                  </a:schemeClr>
                </a:solidFill>
                <a:ea typeface="ＭＳ Ｐゴシック" panose="020B0600070205080204" pitchFamily="34" charset="-128"/>
                <a:cs typeface="Times New Roman" panose="02020603050405020304" pitchFamily="18" charset="0"/>
              </a:rPr>
              <a:t>Section 1:  	Executive Summary</a:t>
            </a:r>
          </a:p>
          <a:p>
            <a:pPr eaLnBrk="1" hangingPunct="1">
              <a:lnSpc>
                <a:spcPct val="90000"/>
              </a:lnSpc>
              <a:buFontTx/>
              <a:buNone/>
            </a:pPr>
            <a:r>
              <a:rPr lang="en-US" altLang="en-US" sz="1400" b="1" dirty="0">
                <a:solidFill>
                  <a:schemeClr val="accent5">
                    <a:lumMod val="75000"/>
                  </a:schemeClr>
                </a:solidFill>
                <a:ea typeface="ＭＳ Ｐゴシック" panose="020B0600070205080204" pitchFamily="34" charset="-128"/>
                <a:cs typeface="Times New Roman" panose="02020603050405020304" pitchFamily="18" charset="0"/>
              </a:rPr>
              <a:t>Section 2:  	Introduction</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3:  	Client Organization and Description</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4:  	Project Team</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5:  	Problem Statement</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6:	IS/IT Solution</a:t>
            </a:r>
          </a:p>
          <a:p>
            <a:pPr eaLnBrk="1" hangingPunct="1">
              <a:lnSpc>
                <a:spcPct val="90000"/>
              </a:lnSpc>
              <a:buFontTx/>
              <a:buNone/>
            </a:pPr>
            <a:r>
              <a:rPr lang="en-US" altLang="en-US" sz="1400" b="1" dirty="0">
                <a:solidFill>
                  <a:schemeClr val="accent5">
                    <a:lumMod val="75000"/>
                  </a:schemeClr>
                </a:solidFill>
                <a:ea typeface="ＭＳ Ｐゴシック" panose="020B0600070205080204" pitchFamily="34" charset="-128"/>
                <a:cs typeface="Times New Roman" panose="02020603050405020304" pitchFamily="18" charset="0"/>
              </a:rPr>
              <a:t>Section 7:  	Methodology</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8:	IS/IT </a:t>
            </a:r>
            <a:r>
              <a:rPr lang="en-US" altLang="en-US" sz="1400" b="1" dirty="0">
                <a:solidFill>
                  <a:srgbClr val="FF0000"/>
                </a:solidFill>
                <a:ea typeface="ＭＳ Ｐゴシック" panose="020B0600070205080204" pitchFamily="34" charset="-128"/>
                <a:cs typeface="Times New Roman" panose="02020603050405020304" pitchFamily="18" charset="0"/>
              </a:rPr>
              <a:t>Requirements</a:t>
            </a:r>
          </a:p>
          <a:p>
            <a:pPr eaLnBrk="1" hangingPunct="1">
              <a:lnSpc>
                <a:spcPct val="90000"/>
              </a:lnSpc>
              <a:buFontTx/>
              <a:buNone/>
            </a:pPr>
            <a:r>
              <a:rPr lang="en-US" altLang="en-US" sz="1400" b="1" dirty="0">
                <a:solidFill>
                  <a:schemeClr val="accent5">
                    <a:lumMod val="75000"/>
                  </a:schemeClr>
                </a:solidFill>
                <a:ea typeface="ＭＳ Ｐゴシック" panose="020B0600070205080204" pitchFamily="34" charset="-128"/>
                <a:cs typeface="Times New Roman" panose="02020603050405020304" pitchFamily="18" charset="0"/>
              </a:rPr>
              <a:t>Section 9:  	IS/IT Design</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10:  </a:t>
            </a:r>
            <a:r>
              <a:rPr lang="en-US" altLang="en-US" sz="1400" b="1" dirty="0">
                <a:solidFill>
                  <a:srgbClr val="FF0000"/>
                </a:solidFill>
                <a:ea typeface="ＭＳ Ｐゴシック" panose="020B0600070205080204" pitchFamily="34" charset="-128"/>
                <a:cs typeface="Times New Roman" panose="02020603050405020304" pitchFamily="18" charset="0"/>
              </a:rPr>
              <a:t>Cost-Benefit Analysis with (Risk Mgmt)        </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11: </a:t>
            </a:r>
            <a:r>
              <a:rPr lang="en-US" altLang="en-US" sz="1400" b="1" dirty="0">
                <a:solidFill>
                  <a:srgbClr val="FF0000"/>
                </a:solidFill>
                <a:ea typeface="ＭＳ Ｐゴシック" panose="020B0600070205080204" pitchFamily="34" charset="-128"/>
                <a:cs typeface="Times New Roman" panose="02020603050405020304" pitchFamily="18" charset="0"/>
              </a:rPr>
              <a:t>Project Plan/Schedule/Resources</a:t>
            </a:r>
          </a:p>
          <a:p>
            <a:pPr eaLnBrk="1" hangingPunct="1">
              <a:lnSpc>
                <a:spcPct val="90000"/>
              </a:lnSpc>
              <a:buFontTx/>
              <a:buNone/>
            </a:pPr>
            <a:r>
              <a:rPr lang="en-US" altLang="en-US" sz="1400" b="1" dirty="0">
                <a:solidFill>
                  <a:schemeClr val="accent5">
                    <a:lumMod val="75000"/>
                  </a:schemeClr>
                </a:solidFill>
                <a:ea typeface="ＭＳ Ｐゴシック" panose="020B0600070205080204" pitchFamily="34" charset="-128"/>
                <a:cs typeface="Times New Roman" panose="02020603050405020304" pitchFamily="18" charset="0"/>
              </a:rPr>
              <a:t>Section 12:	Post-Turnover Plan         	</a:t>
            </a:r>
          </a:p>
          <a:p>
            <a:pPr eaLnBrk="1" hangingPunct="1">
              <a:lnSpc>
                <a:spcPct val="90000"/>
              </a:lnSpc>
              <a:buFontTx/>
              <a:buNone/>
            </a:pPr>
            <a:r>
              <a:rPr lang="en-US" altLang="en-US" sz="1400" b="1" dirty="0">
                <a:solidFill>
                  <a:schemeClr val="accent5">
                    <a:lumMod val="75000"/>
                  </a:schemeClr>
                </a:solidFill>
                <a:ea typeface="ＭＳ Ｐゴシック" panose="020B0600070205080204" pitchFamily="34" charset="-128"/>
                <a:cs typeface="Times New Roman" panose="02020603050405020304" pitchFamily="18" charset="0"/>
              </a:rPr>
              <a:t>Section 13: Results and Client Feedback</a:t>
            </a:r>
          </a:p>
          <a:p>
            <a:pPr eaLnBrk="1" hangingPunct="1">
              <a:lnSpc>
                <a:spcPct val="90000"/>
              </a:lnSpc>
              <a:buFontTx/>
              <a:buNone/>
            </a:pPr>
            <a:r>
              <a:rPr lang="en-US" altLang="en-US" sz="1400" b="1" dirty="0">
                <a:solidFill>
                  <a:schemeClr val="accent5">
                    <a:lumMod val="75000"/>
                  </a:schemeClr>
                </a:solidFill>
                <a:ea typeface="ＭＳ Ｐゴシック" panose="020B0600070205080204" pitchFamily="34" charset="-128"/>
                <a:cs typeface="Times New Roman" panose="02020603050405020304" pitchFamily="18" charset="0"/>
              </a:rPr>
              <a:t>Section 14:	Conclusions</a:t>
            </a:r>
            <a:endParaRPr lang="en-US" altLang="en-US" sz="1600" b="1" dirty="0">
              <a:solidFill>
                <a:schemeClr val="accent5">
                  <a:lumMod val="75000"/>
                </a:schemeClr>
              </a:solidFill>
              <a:ea typeface="ＭＳ Ｐゴシック" panose="020B0600070205080204" pitchFamily="34" charset="-128"/>
            </a:endParaRPr>
          </a:p>
        </p:txBody>
      </p:sp>
      <p:sp>
        <p:nvSpPr>
          <p:cNvPr id="9" name="Right Brace 8">
            <a:extLst>
              <a:ext uri="{FF2B5EF4-FFF2-40B4-BE49-F238E27FC236}">
                <a16:creationId xmlns:a16="http://schemas.microsoft.com/office/drawing/2014/main" id="{31B606BA-BD81-41A2-816B-CC83362D774F}"/>
              </a:ext>
            </a:extLst>
          </p:cNvPr>
          <p:cNvSpPr/>
          <p:nvPr/>
        </p:nvSpPr>
        <p:spPr>
          <a:xfrm>
            <a:off x="5954712" y="1112837"/>
            <a:ext cx="1146048" cy="6248400"/>
          </a:xfrm>
          <a:prstGeom prst="rightBrace">
            <a:avLst/>
          </a:prstGeom>
          <a:ln w="57150">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0" name="TextBox 9">
            <a:extLst>
              <a:ext uri="{FF2B5EF4-FFF2-40B4-BE49-F238E27FC236}">
                <a16:creationId xmlns:a16="http://schemas.microsoft.com/office/drawing/2014/main" id="{8D256089-3647-4F2D-8223-4970C22DEF2D}"/>
              </a:ext>
            </a:extLst>
          </p:cNvPr>
          <p:cNvSpPr txBox="1"/>
          <p:nvPr/>
        </p:nvSpPr>
        <p:spPr>
          <a:xfrm>
            <a:off x="7250112" y="2865437"/>
            <a:ext cx="2590800" cy="2677656"/>
          </a:xfrm>
          <a:prstGeom prst="rect">
            <a:avLst/>
          </a:prstGeom>
          <a:noFill/>
        </p:spPr>
        <p:txBody>
          <a:bodyPr wrap="square" rtlCol="0">
            <a:spAutoFit/>
          </a:bodyPr>
          <a:lstStyle/>
          <a:p>
            <a:r>
              <a:rPr lang="en-US" sz="2400" b="1" dirty="0">
                <a:solidFill>
                  <a:schemeClr val="accent5">
                    <a:lumMod val="75000"/>
                  </a:schemeClr>
                </a:solidFill>
              </a:rPr>
              <a:t>All Sections of Final Report in Draft due by Nov 19 (Mon before Thanksgiving) at 9 PM</a:t>
            </a:r>
          </a:p>
        </p:txBody>
      </p:sp>
    </p:spTree>
    <p:extLst>
      <p:ext uri="{BB962C8B-B14F-4D97-AF65-F5344CB8AC3E}">
        <p14:creationId xmlns:p14="http://schemas.microsoft.com/office/powerpoint/2010/main" val="65617461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A44FBBF-878F-4417-8F56-E03E710849AC}"/>
              </a:ext>
            </a:extLst>
          </p:cNvPr>
          <p:cNvSpPr>
            <a:spLocks noGrp="1"/>
          </p:cNvSpPr>
          <p:nvPr>
            <p:ph type="title"/>
          </p:nvPr>
        </p:nvSpPr>
        <p:spPr>
          <a:xfrm>
            <a:off x="849313" y="-258763"/>
            <a:ext cx="8399462" cy="1260476"/>
          </a:xfrm>
        </p:spPr>
        <p:txBody>
          <a:bodyPr/>
          <a:lstStyle/>
          <a:p>
            <a:pPr eaLnBrk="1" hangingPunct="1"/>
            <a:r>
              <a:rPr lang="en-US" altLang="en-US" sz="2800" dirty="0">
                <a:ea typeface="ＭＳ Ｐゴシック" panose="020B0600070205080204" pitchFamily="34" charset="-128"/>
              </a:rPr>
              <a:t>Managing IT Resources: ITWS 4310</a:t>
            </a:r>
            <a:br>
              <a:rPr lang="en-US" altLang="en-US" sz="2800" dirty="0">
                <a:ea typeface="ＭＳ Ｐゴシック" panose="020B0600070205080204" pitchFamily="34" charset="-128"/>
              </a:rPr>
            </a:br>
            <a:r>
              <a:rPr lang="en-US" altLang="en-US" sz="2800" dirty="0">
                <a:ea typeface="ＭＳ Ｐゴシック" panose="020B0600070205080204" pitchFamily="34" charset="-128"/>
              </a:rPr>
              <a:t>Term Project Report Outline</a:t>
            </a:r>
          </a:p>
        </p:txBody>
      </p:sp>
      <p:sp>
        <p:nvSpPr>
          <p:cNvPr id="41987" name="Rectangle 3">
            <a:extLst>
              <a:ext uri="{FF2B5EF4-FFF2-40B4-BE49-F238E27FC236}">
                <a16:creationId xmlns:a16="http://schemas.microsoft.com/office/drawing/2014/main" id="{79CF32C9-FA39-4E78-94CC-84501D074650}"/>
              </a:ext>
            </a:extLst>
          </p:cNvPr>
          <p:cNvSpPr>
            <a:spLocks noGrp="1"/>
          </p:cNvSpPr>
          <p:nvPr>
            <p:ph idx="1"/>
          </p:nvPr>
        </p:nvSpPr>
        <p:spPr>
          <a:xfrm>
            <a:off x="620712" y="1036637"/>
            <a:ext cx="9067800" cy="5207000"/>
          </a:xfrm>
        </p:spPr>
        <p:txBody>
          <a:bodyPr/>
          <a:lstStyle/>
          <a:p>
            <a:pPr eaLnBrk="1" hangingPunct="1">
              <a:lnSpc>
                <a:spcPct val="90000"/>
              </a:lnSpc>
              <a:buFontTx/>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1: Executive Summary</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Should be able to “stand on its own”</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Provides an “executive” overview of the entire project</a:t>
            </a:r>
          </a:p>
          <a:p>
            <a:pPr lvl="2" eaLnBrk="1" hangingPunct="1">
              <a:lnSpc>
                <a:spcPct val="90000"/>
              </a:lnSpc>
            </a:pPr>
            <a:r>
              <a:rPr lang="en-US" altLang="en-US" sz="1600" b="1" dirty="0">
                <a:solidFill>
                  <a:schemeClr val="accent5">
                    <a:lumMod val="75000"/>
                  </a:schemeClr>
                </a:solidFill>
                <a:ea typeface="ＭＳ Ｐゴシック" panose="020B0600070205080204" pitchFamily="34" charset="-128"/>
                <a:cs typeface="Times New Roman" panose="02020603050405020304" pitchFamily="18" charset="0"/>
              </a:rPr>
              <a:t>What are the important points that an executive would need to know?</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The best summaries effectively balance details with a concise writing style</a:t>
            </a:r>
          </a:p>
          <a:p>
            <a:pPr marL="14287" indent="0" eaLnBrk="1" hangingPunct="1">
              <a:lnSpc>
                <a:spcPct val="90000"/>
              </a:lnSpc>
              <a:buNone/>
            </a:pPr>
            <a:endParaRPr lang="en-US" altLang="en-US" sz="2400" b="1" dirty="0">
              <a:solidFill>
                <a:schemeClr val="accent5">
                  <a:lumMod val="75000"/>
                </a:schemeClr>
              </a:solidFill>
              <a:ea typeface="ＭＳ Ｐゴシック" panose="020B0600070205080204" pitchFamily="34" charset="-128"/>
            </a:endParaRPr>
          </a:p>
        </p:txBody>
      </p:sp>
    </p:spTree>
    <p:extLst>
      <p:ext uri="{BB962C8B-B14F-4D97-AF65-F5344CB8AC3E}">
        <p14:creationId xmlns:p14="http://schemas.microsoft.com/office/powerpoint/2010/main" val="2881356899"/>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majorFont>
      <a:minorFont>
        <a:latin typeface="News Gothic MT"/>
        <a:ea typeface=""/>
        <a:cs typeface=""/>
        <a:font script="Jpan" typeface="ＭＳ Ｐゴシック"/>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38180</TotalTime>
  <Words>3480</Words>
  <Application>Microsoft Macintosh PowerPoint</Application>
  <PresentationFormat>Custom</PresentationFormat>
  <Paragraphs>512</Paragraphs>
  <Slides>48</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48</vt:i4>
      </vt:variant>
    </vt:vector>
  </HeadingPairs>
  <TitlesOfParts>
    <vt:vector size="59" baseType="lpstr">
      <vt:lpstr>ＭＳ Ｐゴシック</vt:lpstr>
      <vt:lpstr>Arial</vt:lpstr>
      <vt:lpstr>Bitstream Vera Sans</vt:lpstr>
      <vt:lpstr>Calibri</vt:lpstr>
      <vt:lpstr>News Gothic MT</vt:lpstr>
      <vt:lpstr>Source Sans Pro</vt:lpstr>
      <vt:lpstr>Tahoma</vt:lpstr>
      <vt:lpstr>Times New Roman</vt:lpstr>
      <vt:lpstr>Wingdings</vt:lpstr>
      <vt:lpstr>Wingdings 2</vt:lpstr>
      <vt:lpstr>Breeze</vt:lpstr>
      <vt:lpstr>Managing Information Technology Resources ITWS 4310</vt:lpstr>
      <vt:lpstr>Managing IT Resources Class Outline: Mon, Nov 19, 2018</vt:lpstr>
      <vt:lpstr>Randomly Assigned  Final Presentation Schedule</vt:lpstr>
      <vt:lpstr>Managing IT Resources ITWS 4310-01 Term Project Final Presentations</vt:lpstr>
      <vt:lpstr>Suggestions for Oral Presentations</vt:lpstr>
      <vt:lpstr>PowerPoint Presentation</vt:lpstr>
      <vt:lpstr>PowerPoint Presentation</vt:lpstr>
      <vt:lpstr>Managing IT Resources: ITWS 4310 Term Project Report Outline</vt:lpstr>
      <vt:lpstr>Managing IT Resources: ITWS 4310 Term Project Report Outline</vt:lpstr>
      <vt:lpstr>Managing IT Resources: ITWS 4310 Term Project Report Outline</vt:lpstr>
      <vt:lpstr>Managing IT Resources: ITWS 4310 Term Project Report Outline</vt:lpstr>
      <vt:lpstr>Managing IT Resources: ITWS 4310 Term Project Report Outline</vt:lpstr>
      <vt:lpstr>Managing IT Resources: ITWS 4310 Term Project Report Outline</vt:lpstr>
      <vt:lpstr>DO’S - Draft MITR Final Project Report</vt:lpstr>
      <vt:lpstr>DON’TS - Draft Final Project Report</vt:lpstr>
      <vt:lpstr>Quiz!</vt:lpstr>
      <vt:lpstr>Technology Current Events: “Ford's future includes self-driving deliveries and taxi services”, Engadget, November 16, 2018. https://www.engadget.com/2018/11/16/ford-self-driving-service-plans/ </vt:lpstr>
      <vt:lpstr>Technology Current Events: “Why Ford Is Getting Into The Scooter Business”, NPR, November 16, 2018. https://www.npr.org/2018/11/16/668189361/why-ford-is-getting-into-the-scooter-business </vt:lpstr>
      <vt:lpstr>Technology Current Events: “Google Cloud CEO Diane Greene is out, to be replaced by former Oracle exec Thomas Kurian”, CNBC, November 16, 2018. https://www.cnbc.com/2018/11/16/google-cloud-ceo-greene-being-replaced-by-former-oracle-exec-kurian.html </vt:lpstr>
      <vt:lpstr>Technology Current Events: “Jeff Bezos to employees: 'One day, Amazon will fail' but our job is to delay it as long as possible”, CNBC, November 16, 2018. https://www.cnbc.com/2018/11/15/bezos-tells-employees-one-day-amazon-will-fail-and-to-stay-hungry.html </vt:lpstr>
      <vt:lpstr>PowerPoint Presentation</vt:lpstr>
      <vt:lpstr>Learning objectives</vt:lpstr>
      <vt:lpstr>Learning objectives</vt:lpstr>
      <vt:lpstr>Security Breach </vt:lpstr>
      <vt:lpstr>Motivation for Information Security Attacks</vt:lpstr>
      <vt:lpstr>Motivation for Information Security Attacks</vt:lpstr>
      <vt:lpstr>HACKER</vt:lpstr>
      <vt:lpstr>Learning objectives</vt:lpstr>
      <vt:lpstr>User and Administrator Threats</vt:lpstr>
      <vt:lpstr>User and Administrator Threats</vt:lpstr>
      <vt:lpstr>Technology Threats: Malware</vt:lpstr>
      <vt:lpstr>Goals of Malware</vt:lpstr>
      <vt:lpstr>Goals of Malware</vt:lpstr>
      <vt:lpstr>Goals of Malware</vt:lpstr>
      <vt:lpstr>Technology Threats </vt:lpstr>
      <vt:lpstr>Physical threats</vt:lpstr>
      <vt:lpstr>Encryption</vt:lpstr>
      <vt:lpstr>Learning objectives</vt:lpstr>
      <vt:lpstr>Taking Action as a User</vt:lpstr>
      <vt:lpstr>Taking Action as an Organization</vt:lpstr>
      <vt:lpstr>How protected?</vt:lpstr>
      <vt:lpstr>Technology’s Role</vt:lpstr>
      <vt:lpstr>Technology’s Role</vt:lpstr>
      <vt:lpstr>Technology’s role</vt:lpstr>
      <vt:lpstr>Technology’s role</vt:lpstr>
      <vt:lpstr>Protecting Information Resources - Risk</vt:lpstr>
      <vt:lpstr>What are You doing to enhance  Your Personal Cyber Security?</vt:lpstr>
      <vt:lpstr>What are You doing to enhance Your Client’s Cyber Security through Your Term Project?</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Dave Hollinger</dc:creator>
  <cp:lastModifiedBy>Microsoft Office User</cp:lastModifiedBy>
  <cp:revision>760</cp:revision>
  <cp:lastPrinted>2009-08-21T01:49:58Z</cp:lastPrinted>
  <dcterms:created xsi:type="dcterms:W3CDTF">2009-08-23T21:56:42Z</dcterms:created>
  <dcterms:modified xsi:type="dcterms:W3CDTF">2018-11-19T06:33:04Z</dcterms:modified>
</cp:coreProperties>
</file>